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1"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4" r:id="rId8"/>
    <p:sldId id="265" r:id="rId9"/>
    <p:sldId id="266" r:id="rId10"/>
    <p:sldId id="267" r:id="rId11"/>
    <p:sldId id="263" r:id="rId12"/>
    <p:sldId id="268" r:id="rId13"/>
    <p:sldId id="273" r:id="rId14"/>
    <p:sldId id="269" r:id="rId15"/>
    <p:sldId id="270" r:id="rId16"/>
    <p:sldId id="271" r:id="rId17"/>
    <p:sldId id="272" r:id="rId18"/>
    <p:sldId id="276" r:id="rId19"/>
    <p:sldId id="278" r:id="rId20"/>
    <p:sldId id="275" r:id="rId21"/>
    <p:sldId id="274" r:id="rId22"/>
    <p:sldId id="277"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C40"/>
    <a:srgbClr val="0B15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2679" autoAdjust="0"/>
  </p:normalViewPr>
  <p:slideViewPr>
    <p:cSldViewPr snapToGrid="0" snapToObjects="1">
      <p:cViewPr varScale="1">
        <p:scale>
          <a:sx n="106" d="100"/>
          <a:sy n="106" d="100"/>
        </p:scale>
        <p:origin x="13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AA4174-4075-9440-A02F-A987B72A8199}"/>
              </a:ext>
            </a:extLst>
          </p:cNvPr>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r>
              <a:rPr lang="en-US"/>
              <a:t>Pony Express presentation for CCH</a:t>
            </a:r>
          </a:p>
        </p:txBody>
      </p:sp>
      <p:sp>
        <p:nvSpPr>
          <p:cNvPr id="3" name="Date Placeholder 2">
            <a:extLst>
              <a:ext uri="{FF2B5EF4-FFF2-40B4-BE49-F238E27FC236}">
                <a16:creationId xmlns:a16="http://schemas.microsoft.com/office/drawing/2014/main" id="{60229FFD-9CDA-AA4C-AB7A-C5AA0C6E715E}"/>
              </a:ext>
            </a:extLst>
          </p:cNvPr>
          <p:cNvSpPr>
            <a:spLocks noGrp="1"/>
          </p:cNvSpPr>
          <p:nvPr>
            <p:ph type="dt" sz="quarter" idx="1"/>
          </p:nvPr>
        </p:nvSpPr>
        <p:spPr>
          <a:xfrm>
            <a:off x="3884613" y="3"/>
            <a:ext cx="2971800" cy="458788"/>
          </a:xfrm>
          <a:prstGeom prst="rect">
            <a:avLst/>
          </a:prstGeom>
        </p:spPr>
        <p:txBody>
          <a:bodyPr vert="horz" lIns="91440" tIns="45720" rIns="91440" bIns="45720" rtlCol="0"/>
          <a:lstStyle>
            <a:lvl1pPr algn="r">
              <a:defRPr sz="1200"/>
            </a:lvl1pPr>
          </a:lstStyle>
          <a:p>
            <a:fld id="{FCAF6314-0F80-E642-898F-E276AFA3A3DE}" type="datetime1">
              <a:rPr lang="en-US" smtClean="0"/>
              <a:t>10/14/19</a:t>
            </a:fld>
            <a:endParaRPr lang="en-US"/>
          </a:p>
        </p:txBody>
      </p:sp>
      <p:sp>
        <p:nvSpPr>
          <p:cNvPr id="4" name="Footer Placeholder 3">
            <a:extLst>
              <a:ext uri="{FF2B5EF4-FFF2-40B4-BE49-F238E27FC236}">
                <a16:creationId xmlns:a16="http://schemas.microsoft.com/office/drawing/2014/main" id="{A64C01DA-AD0B-B74A-B727-EA6D6135B3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81CBCA-CAD9-694B-A1D0-A0C67C493F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60A34E-4028-7244-A68E-F5347F110ADA}" type="slidenum">
              <a:rPr lang="en-US" smtClean="0"/>
              <a:t>‹#›</a:t>
            </a:fld>
            <a:endParaRPr lang="en-US"/>
          </a:p>
        </p:txBody>
      </p:sp>
    </p:spTree>
    <p:extLst>
      <p:ext uri="{BB962C8B-B14F-4D97-AF65-F5344CB8AC3E}">
        <p14:creationId xmlns:p14="http://schemas.microsoft.com/office/powerpoint/2010/main" val="46680248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r>
              <a:rPr lang="en-US"/>
              <a:t>Pony Express presentation for CCH</a:t>
            </a: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340292E0-229B-AB4E-8AEA-87127C965706}" type="datetime1">
              <a:rPr lang="en-US" smtClean="0"/>
              <a:t>10/14/19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C37D3-1F79-6940-8890-EA9920DEE558}" type="slidenum">
              <a:rPr lang="en-US" smtClean="0"/>
              <a:t>‹#›</a:t>
            </a:fld>
            <a:endParaRPr lang="en-US"/>
          </a:p>
        </p:txBody>
      </p:sp>
    </p:spTree>
    <p:extLst>
      <p:ext uri="{BB962C8B-B14F-4D97-AF65-F5344CB8AC3E}">
        <p14:creationId xmlns:p14="http://schemas.microsoft.com/office/powerpoint/2010/main" val="1975771289"/>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Powerpoint</a:t>
            </a:r>
            <a:r>
              <a:rPr lang="en-US" dirty="0"/>
              <a:t> presentation for 2019 Symposium on Cryptologic History.</a:t>
            </a:r>
          </a:p>
          <a:p>
            <a:r>
              <a:rPr lang="en-US" dirty="0"/>
              <a:t>Presented by Mark J. BORGERSON</a:t>
            </a:r>
          </a:p>
          <a:p>
            <a:endParaRPr lang="en-US" dirty="0"/>
          </a:p>
          <a:p>
            <a:r>
              <a:rPr lang="en-US" dirty="0"/>
              <a:t>Cleared for public presentation by NSA Pre-Publication Review Case  PP-19-0974 on 8/22/2019</a:t>
            </a:r>
          </a:p>
        </p:txBody>
      </p:sp>
      <p:sp>
        <p:nvSpPr>
          <p:cNvPr id="4" name="Header Placeholder 3"/>
          <p:cNvSpPr>
            <a:spLocks noGrp="1"/>
          </p:cNvSpPr>
          <p:nvPr>
            <p:ph type="hdr" sz="quarter"/>
          </p:nvPr>
        </p:nvSpPr>
        <p:spPr/>
        <p:txBody>
          <a:bodyPr/>
          <a:lstStyle/>
          <a:p>
            <a:r>
              <a:rPr lang="en-US"/>
              <a:t>Pony Express presentation for CCH</a:t>
            </a:r>
          </a:p>
        </p:txBody>
      </p:sp>
      <p:sp>
        <p:nvSpPr>
          <p:cNvPr id="6" name="Slide Number Placeholder 5"/>
          <p:cNvSpPr>
            <a:spLocks noGrp="1"/>
          </p:cNvSpPr>
          <p:nvPr>
            <p:ph type="sldNum" sz="quarter" idx="5"/>
          </p:nvPr>
        </p:nvSpPr>
        <p:spPr/>
        <p:txBody>
          <a:bodyPr/>
          <a:lstStyle/>
          <a:p>
            <a:fld id="{BE8C37D3-1F79-6940-8890-EA9920DEE558}" type="slidenum">
              <a:rPr lang="en-US" smtClean="0"/>
              <a:t>1</a:t>
            </a:fld>
            <a:endParaRPr lang="en-US"/>
          </a:p>
        </p:txBody>
      </p:sp>
    </p:spTree>
    <p:extLst>
      <p:ext uri="{BB962C8B-B14F-4D97-AF65-F5344CB8AC3E}">
        <p14:creationId xmlns:p14="http://schemas.microsoft.com/office/powerpoint/2010/main" val="2985412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SALT specified that telemetry was to remain unencrypted</a:t>
            </a:r>
          </a:p>
          <a:p>
            <a:r>
              <a:rPr lang="en-US" dirty="0"/>
              <a:t>There was no requirement to specify the format and sensors</a:t>
            </a:r>
          </a:p>
          <a:p>
            <a:endParaRPr lang="en-US" dirty="0"/>
          </a:p>
        </p:txBody>
      </p:sp>
      <p:sp>
        <p:nvSpPr>
          <p:cNvPr id="4" name="Header Placeholder 3"/>
          <p:cNvSpPr>
            <a:spLocks noGrp="1"/>
          </p:cNvSpPr>
          <p:nvPr>
            <p:ph type="hdr" sz="quarter"/>
          </p:nvPr>
        </p:nvSpPr>
        <p:spPr/>
        <p:txBody>
          <a:bodyPr/>
          <a:lstStyle/>
          <a:p>
            <a:r>
              <a:rPr lang="en-US"/>
              <a:t>Pony Express presentation for CCH</a:t>
            </a:r>
          </a:p>
        </p:txBody>
      </p:sp>
      <p:sp>
        <p:nvSpPr>
          <p:cNvPr id="6" name="Slide Number Placeholder 5"/>
          <p:cNvSpPr>
            <a:spLocks noGrp="1"/>
          </p:cNvSpPr>
          <p:nvPr>
            <p:ph type="sldNum" sz="quarter" idx="5"/>
          </p:nvPr>
        </p:nvSpPr>
        <p:spPr/>
        <p:txBody>
          <a:bodyPr/>
          <a:lstStyle/>
          <a:p>
            <a:fld id="{BE8C37D3-1F79-6940-8890-EA9920DEE558}" type="slidenum">
              <a:rPr lang="en-US" smtClean="0"/>
              <a:t>2</a:t>
            </a:fld>
            <a:endParaRPr lang="en-US"/>
          </a:p>
        </p:txBody>
      </p:sp>
    </p:spTree>
    <p:extLst>
      <p:ext uri="{BB962C8B-B14F-4D97-AF65-F5344CB8AC3E}">
        <p14:creationId xmlns:p14="http://schemas.microsoft.com/office/powerpoint/2010/main" val="347084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SSN-8 had about three times the range of its predecessor, the SSN-6.</a:t>
            </a:r>
          </a:p>
          <a:p>
            <a:r>
              <a:rPr lang="en-US" dirty="0"/>
              <a:t>This slide shows the enormously greater area from which Soviet submarines could launch SLBMs targeted on San Francisco.</a:t>
            </a:r>
          </a:p>
          <a:p>
            <a:endParaRPr lang="en-US" dirty="0"/>
          </a:p>
          <a:p>
            <a:r>
              <a:rPr lang="en-US" dirty="0"/>
              <a:t>The problem was just as bad on the east coast of the US.   </a:t>
            </a:r>
          </a:p>
          <a:p>
            <a:r>
              <a:rPr lang="en-US" dirty="0"/>
              <a:t>Soviet submarines would no longer have to transit the GI-UK gap.</a:t>
            </a:r>
          </a:p>
          <a:p>
            <a:endParaRPr lang="en-US" dirty="0"/>
          </a:p>
          <a:p>
            <a:r>
              <a:rPr lang="en-US" dirty="0"/>
              <a:t>Determining the accuracy, payload weight and reliability of these new missiles was a very high priority.</a:t>
            </a:r>
          </a:p>
        </p:txBody>
      </p:sp>
      <p:sp>
        <p:nvSpPr>
          <p:cNvPr id="4" name="Slide Number Placeholder 3"/>
          <p:cNvSpPr>
            <a:spLocks noGrp="1"/>
          </p:cNvSpPr>
          <p:nvPr>
            <p:ph type="sldNum" sz="quarter" idx="5"/>
          </p:nvPr>
        </p:nvSpPr>
        <p:spPr/>
        <p:txBody>
          <a:bodyPr/>
          <a:lstStyle/>
          <a:p>
            <a:fld id="{BE8C37D3-1F79-6940-8890-EA9920DEE558}" type="slidenum">
              <a:rPr lang="en-US" smtClean="0"/>
              <a:t>3</a:t>
            </a:fld>
            <a:endParaRPr lang="en-US"/>
          </a:p>
        </p:txBody>
      </p:sp>
      <p:sp>
        <p:nvSpPr>
          <p:cNvPr id="6" name="Header Placeholder 5">
            <a:extLst>
              <a:ext uri="{FF2B5EF4-FFF2-40B4-BE49-F238E27FC236}">
                <a16:creationId xmlns:a16="http://schemas.microsoft.com/office/drawing/2014/main" id="{C5115160-0910-BC43-8236-1630E4B80833}"/>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832763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platforms covered in the NSA publication</a:t>
            </a:r>
          </a:p>
          <a:p>
            <a:r>
              <a:rPr lang="en-US" dirty="0"/>
              <a:t>Stonehouse was discussed by several speakers in session 2C yesterday</a:t>
            </a:r>
          </a:p>
          <a:p>
            <a:r>
              <a:rPr lang="en-US" dirty="0"/>
              <a:t>The Vandenberg and Arnold were converted cargo ships originally built near the end of WWII.</a:t>
            </a:r>
          </a:p>
          <a:p>
            <a:endParaRPr lang="en-US" dirty="0"/>
          </a:p>
          <a:p>
            <a:r>
              <a:rPr lang="en-US" dirty="0"/>
              <a:t>The tracking radars and a high-gain telemetry dish made these ships ideal for telemetry intercept.</a:t>
            </a:r>
          </a:p>
          <a:p>
            <a:r>
              <a:rPr lang="en-US" dirty="0"/>
              <a:t>Their maximum speed of about 16 knots meant that they might need early warning to arrive in the BOA</a:t>
            </a:r>
          </a:p>
        </p:txBody>
      </p:sp>
      <p:sp>
        <p:nvSpPr>
          <p:cNvPr id="4" name="Slide Number Placeholder 3"/>
          <p:cNvSpPr>
            <a:spLocks noGrp="1"/>
          </p:cNvSpPr>
          <p:nvPr>
            <p:ph type="sldNum" sz="quarter" idx="5"/>
          </p:nvPr>
        </p:nvSpPr>
        <p:spPr/>
        <p:txBody>
          <a:bodyPr/>
          <a:lstStyle/>
          <a:p>
            <a:fld id="{BE8C37D3-1F79-6940-8890-EA9920DEE558}" type="slidenum">
              <a:rPr lang="en-US" smtClean="0"/>
              <a:t>4</a:t>
            </a:fld>
            <a:endParaRPr lang="en-US"/>
          </a:p>
        </p:txBody>
      </p:sp>
      <p:sp>
        <p:nvSpPr>
          <p:cNvPr id="6" name="Header Placeholder 5">
            <a:extLst>
              <a:ext uri="{FF2B5EF4-FFF2-40B4-BE49-F238E27FC236}">
                <a16:creationId xmlns:a16="http://schemas.microsoft.com/office/drawing/2014/main" id="{CBA8A9CC-2CAA-804C-B7E6-7B83A0155658}"/>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18906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Missing from the NSA publication are four destroyer </a:t>
            </a:r>
          </a:p>
          <a:p>
            <a:r>
              <a:rPr lang="en-US" dirty="0"/>
              <a:t>Two of the four were generally in port at PH ready for short-notice PE Ops</a:t>
            </a:r>
          </a:p>
          <a:p>
            <a:r>
              <a:rPr lang="en-US" dirty="0"/>
              <a:t>This photo of the McMorris shows her approaching the Claud Jones in moderate seas  in the BOANW of Midway Atoll</a:t>
            </a:r>
          </a:p>
        </p:txBody>
      </p:sp>
      <p:sp>
        <p:nvSpPr>
          <p:cNvPr id="4" name="Slide Number Placeholder 3"/>
          <p:cNvSpPr>
            <a:spLocks noGrp="1"/>
          </p:cNvSpPr>
          <p:nvPr>
            <p:ph type="sldNum" sz="quarter" idx="5"/>
          </p:nvPr>
        </p:nvSpPr>
        <p:spPr/>
        <p:txBody>
          <a:bodyPr/>
          <a:lstStyle/>
          <a:p>
            <a:fld id="{BE8C37D3-1F79-6940-8890-EA9920DEE558}" type="slidenum">
              <a:rPr lang="en-US" smtClean="0"/>
              <a:t>5</a:t>
            </a:fld>
            <a:endParaRPr lang="en-US"/>
          </a:p>
        </p:txBody>
      </p:sp>
      <p:sp>
        <p:nvSpPr>
          <p:cNvPr id="6" name="Header Placeholder 5">
            <a:extLst>
              <a:ext uri="{FF2B5EF4-FFF2-40B4-BE49-F238E27FC236}">
                <a16:creationId xmlns:a16="http://schemas.microsoft.com/office/drawing/2014/main" id="{0CF43D29-9C70-5044-B75D-D5C8826C04D7}"/>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0770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ships were built and launched in 1958 and 1959.</a:t>
            </a:r>
          </a:p>
          <a:p>
            <a:r>
              <a:rPr lang="en-US" dirty="0"/>
              <a:t>At the time I was aboard them, they were just 12 years old</a:t>
            </a:r>
          </a:p>
          <a:p>
            <a:r>
              <a:rPr lang="en-US" dirty="0"/>
              <a:t>This made them fairly new for naval ships which often have service lifetimes of 30 to 40 years</a:t>
            </a:r>
          </a:p>
          <a:p>
            <a:endParaRPr lang="en-US" dirty="0"/>
          </a:p>
          <a:p>
            <a:r>
              <a:rPr lang="en-US" dirty="0"/>
              <a:t>The class design was soon determined to be unsuited for escort duty </a:t>
            </a:r>
          </a:p>
          <a:p>
            <a:r>
              <a:rPr lang="en-US" dirty="0"/>
              <a:t>Too slow to keep up with carrier battle groups</a:t>
            </a:r>
          </a:p>
          <a:p>
            <a:r>
              <a:rPr lang="en-US" dirty="0"/>
              <a:t>New generation subs had submerged speeds faster than the DEs.</a:t>
            </a:r>
          </a:p>
        </p:txBody>
      </p:sp>
      <p:sp>
        <p:nvSpPr>
          <p:cNvPr id="4" name="Slide Number Placeholder 3"/>
          <p:cNvSpPr>
            <a:spLocks noGrp="1"/>
          </p:cNvSpPr>
          <p:nvPr>
            <p:ph type="sldNum" sz="quarter" idx="5"/>
          </p:nvPr>
        </p:nvSpPr>
        <p:spPr/>
        <p:txBody>
          <a:bodyPr/>
          <a:lstStyle/>
          <a:p>
            <a:fld id="{BE8C37D3-1F79-6940-8890-EA9920DEE558}" type="slidenum">
              <a:rPr lang="en-US" smtClean="0"/>
              <a:t>6</a:t>
            </a:fld>
            <a:endParaRPr lang="en-US"/>
          </a:p>
        </p:txBody>
      </p:sp>
      <p:sp>
        <p:nvSpPr>
          <p:cNvPr id="6" name="Header Placeholder 5">
            <a:extLst>
              <a:ext uri="{FF2B5EF4-FFF2-40B4-BE49-F238E27FC236}">
                <a16:creationId xmlns:a16="http://schemas.microsoft.com/office/drawing/2014/main" id="{613471CA-6497-584E-9174-705C6C58A35A}"/>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043917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 were modified for telemetry intercept in the late 1969 and 1970.</a:t>
            </a:r>
          </a:p>
          <a:p>
            <a:r>
              <a:rPr lang="en-US" dirty="0"/>
              <a:t>This photo shows the Berry before modification</a:t>
            </a:r>
          </a:p>
          <a:p>
            <a:r>
              <a:rPr lang="en-US" dirty="0"/>
              <a:t>SUPRAD  is short for Supplementary Radio—The NSG working </a:t>
            </a:r>
            <a:r>
              <a:rPr lang="en-US" dirty="0" err="1"/>
              <a:t>ares</a:t>
            </a:r>
            <a:endParaRPr lang="en-US" dirty="0"/>
          </a:p>
        </p:txBody>
      </p:sp>
      <p:sp>
        <p:nvSpPr>
          <p:cNvPr id="4" name="Slide Number Placeholder 3"/>
          <p:cNvSpPr>
            <a:spLocks noGrp="1"/>
          </p:cNvSpPr>
          <p:nvPr>
            <p:ph type="sldNum" sz="quarter" idx="5"/>
          </p:nvPr>
        </p:nvSpPr>
        <p:spPr/>
        <p:txBody>
          <a:bodyPr/>
          <a:lstStyle/>
          <a:p>
            <a:fld id="{BE8C37D3-1F79-6940-8890-EA9920DEE558}" type="slidenum">
              <a:rPr lang="en-US" smtClean="0"/>
              <a:t>7</a:t>
            </a:fld>
            <a:endParaRPr lang="en-US"/>
          </a:p>
        </p:txBody>
      </p:sp>
      <p:sp>
        <p:nvSpPr>
          <p:cNvPr id="6" name="Header Placeholder 5">
            <a:extLst>
              <a:ext uri="{FF2B5EF4-FFF2-40B4-BE49-F238E27FC236}">
                <a16:creationId xmlns:a16="http://schemas.microsoft.com/office/drawing/2014/main" id="{F24F324E-BDAD-9442-8056-827BA2B73A54}"/>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167484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omnidirectional antennas above the preamplifier box were used for telemetry intercept.</a:t>
            </a:r>
          </a:p>
          <a:p>
            <a:r>
              <a:rPr lang="en-US" dirty="0"/>
              <a:t>The rotatable log-periodic VHF antenna in front of the after stack was  used for telemetry intercept.</a:t>
            </a:r>
          </a:p>
          <a:p>
            <a:r>
              <a:rPr lang="en-US" dirty="0"/>
              <a:t>It also did a good job bringing in TV signals when operating near Oahu.</a:t>
            </a:r>
          </a:p>
          <a:p>
            <a:r>
              <a:rPr lang="en-US" dirty="0"/>
              <a:t>The dish antenna inside the dome aft of the after mast was used for SHF satellite communications.  </a:t>
            </a:r>
          </a:p>
          <a:p>
            <a:r>
              <a:rPr lang="en-US" dirty="0"/>
              <a:t>It was generally not very useful as the aiming servos could not compensate for 20 to 30-degree rolls</a:t>
            </a:r>
          </a:p>
          <a:p>
            <a:r>
              <a:rPr lang="en-US" dirty="0"/>
              <a:t>The SATCOMM capability generally  failed in a few days if seas were anything but dead calm</a:t>
            </a:r>
          </a:p>
          <a:p>
            <a:r>
              <a:rPr lang="en-US" dirty="0"/>
              <a:t>John R Perry got compartment, but not full PE electronics suite</a:t>
            </a:r>
          </a:p>
        </p:txBody>
      </p:sp>
      <p:sp>
        <p:nvSpPr>
          <p:cNvPr id="4" name="Slide Number Placeholder 3"/>
          <p:cNvSpPr>
            <a:spLocks noGrp="1"/>
          </p:cNvSpPr>
          <p:nvPr>
            <p:ph type="sldNum" sz="quarter" idx="5"/>
          </p:nvPr>
        </p:nvSpPr>
        <p:spPr/>
        <p:txBody>
          <a:bodyPr/>
          <a:lstStyle/>
          <a:p>
            <a:fld id="{BE8C37D3-1F79-6940-8890-EA9920DEE558}" type="slidenum">
              <a:rPr lang="en-US" smtClean="0"/>
              <a:t>8</a:t>
            </a:fld>
            <a:endParaRPr lang="en-US"/>
          </a:p>
        </p:txBody>
      </p:sp>
      <p:sp>
        <p:nvSpPr>
          <p:cNvPr id="6" name="Header Placeholder 5">
            <a:extLst>
              <a:ext uri="{FF2B5EF4-FFF2-40B4-BE49-F238E27FC236}">
                <a16:creationId xmlns:a16="http://schemas.microsoft.com/office/drawing/2014/main" id="{CA8DE248-4270-D14D-96B2-C8720BFC9602}"/>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182217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photo shows the interior of the SUPRAD looking aft from the door to the radio room.  </a:t>
            </a:r>
          </a:p>
          <a:p>
            <a:r>
              <a:rPr lang="en-US" dirty="0"/>
              <a:t>The teletypes and crypto  gear for SECGRU communications were just to the right of the camera.</a:t>
            </a:r>
          </a:p>
          <a:p>
            <a:r>
              <a:rPr lang="en-US" dirty="0"/>
              <a:t>An HF intercept position was just to the left of the camera.</a:t>
            </a:r>
          </a:p>
          <a:p>
            <a:endParaRPr lang="en-US" dirty="0"/>
          </a:p>
          <a:p>
            <a:r>
              <a:rPr lang="en-US" dirty="0"/>
              <a:t>On the left are telemetry intercept positions and the two high-speed, 14-channel tape recorders</a:t>
            </a:r>
          </a:p>
          <a:p>
            <a:r>
              <a:rPr lang="en-US" dirty="0"/>
              <a:t>There was about a 15” space behind the equipment racks that provided maintenance access </a:t>
            </a:r>
          </a:p>
          <a:p>
            <a:r>
              <a:rPr lang="en-US" dirty="0"/>
              <a:t>That area was also used to for storage space for teletype paper, manuals, snacks and sodas.</a:t>
            </a:r>
          </a:p>
          <a:p>
            <a:r>
              <a:rPr lang="en-US" dirty="0"/>
              <a:t>Sodas were often placed in the overhead AC ducts for chilling.</a:t>
            </a:r>
          </a:p>
          <a:p>
            <a:r>
              <a:rPr lang="en-US" dirty="0"/>
              <a:t>At the far end are signal generators and test equipment.</a:t>
            </a:r>
          </a:p>
          <a:p>
            <a:r>
              <a:rPr lang="en-US" dirty="0"/>
              <a:t>To the right is another telemetry intercept position generally occupied by the supervisor (usually a CPO).</a:t>
            </a:r>
          </a:p>
          <a:p>
            <a:r>
              <a:rPr lang="en-US" dirty="0"/>
              <a:t>In the right corner you can see the display of a very precise digital time base display</a:t>
            </a:r>
          </a:p>
        </p:txBody>
      </p:sp>
      <p:sp>
        <p:nvSpPr>
          <p:cNvPr id="4" name="Slide Number Placeholder 3"/>
          <p:cNvSpPr>
            <a:spLocks noGrp="1"/>
          </p:cNvSpPr>
          <p:nvPr>
            <p:ph type="sldNum" sz="quarter" idx="5"/>
          </p:nvPr>
        </p:nvSpPr>
        <p:spPr/>
        <p:txBody>
          <a:bodyPr/>
          <a:lstStyle/>
          <a:p>
            <a:fld id="{BE8C37D3-1F79-6940-8890-EA9920DEE558}" type="slidenum">
              <a:rPr lang="en-US" smtClean="0"/>
              <a:t>9</a:t>
            </a:fld>
            <a:endParaRPr lang="en-US"/>
          </a:p>
        </p:txBody>
      </p:sp>
      <p:sp>
        <p:nvSpPr>
          <p:cNvPr id="6" name="Header Placeholder 5">
            <a:extLst>
              <a:ext uri="{FF2B5EF4-FFF2-40B4-BE49-F238E27FC236}">
                <a16:creationId xmlns:a16="http://schemas.microsoft.com/office/drawing/2014/main" id="{EB3FBFF4-2E04-274A-9786-7C8EC40B5DA8}"/>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2516442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my first encounter with radio receivers that had digital frequency displays.  </a:t>
            </a:r>
          </a:p>
          <a:p>
            <a:r>
              <a:rPr lang="en-US" dirty="0"/>
              <a:t>I had hundreds of hours experience with R390A HF receivers that were mechanically tuned.</a:t>
            </a:r>
          </a:p>
          <a:p>
            <a:r>
              <a:rPr lang="en-US" dirty="0"/>
              <a:t>These TM  receivers were electronically  tuned using YIG filters </a:t>
            </a:r>
          </a:p>
          <a:p>
            <a:r>
              <a:rPr lang="en-US" dirty="0"/>
              <a:t>(resonating crystals whose resonant frequency could be changed with an applied magnetic field.  </a:t>
            </a:r>
          </a:p>
          <a:p>
            <a:r>
              <a:rPr lang="en-US" dirty="0"/>
              <a:t>This equipment was near the State of the art electronics in 1970.</a:t>
            </a:r>
          </a:p>
          <a:p>
            <a:r>
              <a:rPr lang="en-US" dirty="0"/>
              <a:t>I was interested in electronics and I was like a kid in a candy store</a:t>
            </a:r>
          </a:p>
          <a:p>
            <a:endParaRPr lang="en-US" dirty="0"/>
          </a:p>
          <a:p>
            <a:r>
              <a:rPr lang="en-US" dirty="0"/>
              <a:t>(You can replicate most of the capabilities today, with better data recording, </a:t>
            </a:r>
          </a:p>
          <a:p>
            <a:r>
              <a:rPr lang="en-US" dirty="0"/>
              <a:t>using a good laptop, software, and a $150  USB SDR module)</a:t>
            </a:r>
          </a:p>
        </p:txBody>
      </p:sp>
      <p:sp>
        <p:nvSpPr>
          <p:cNvPr id="4" name="Slide Number Placeholder 3"/>
          <p:cNvSpPr>
            <a:spLocks noGrp="1"/>
          </p:cNvSpPr>
          <p:nvPr>
            <p:ph type="sldNum" sz="quarter" idx="5"/>
          </p:nvPr>
        </p:nvSpPr>
        <p:spPr/>
        <p:txBody>
          <a:bodyPr/>
          <a:lstStyle/>
          <a:p>
            <a:fld id="{BE8C37D3-1F79-6940-8890-EA9920DEE558}" type="slidenum">
              <a:rPr lang="en-US" smtClean="0"/>
              <a:t>10</a:t>
            </a:fld>
            <a:endParaRPr lang="en-US"/>
          </a:p>
        </p:txBody>
      </p:sp>
      <p:sp>
        <p:nvSpPr>
          <p:cNvPr id="6" name="Header Placeholder 5">
            <a:extLst>
              <a:ext uri="{FF2B5EF4-FFF2-40B4-BE49-F238E27FC236}">
                <a16:creationId xmlns:a16="http://schemas.microsoft.com/office/drawing/2014/main" id="{12E1E22F-0EA7-2F4C-A67E-C60A7D2B940F}"/>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796741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seakeeping limitations had a significant effect on the NSG complement.  </a:t>
            </a:r>
          </a:p>
          <a:p>
            <a:r>
              <a:rPr lang="en-US" dirty="0"/>
              <a:t>Rolls of +/- 30 degrees were common in rough seas </a:t>
            </a:r>
          </a:p>
          <a:p>
            <a:r>
              <a:rPr lang="en-US" dirty="0"/>
              <a:t>(and it seemed the seas were always rough!)</a:t>
            </a:r>
          </a:p>
          <a:p>
            <a:endParaRPr lang="en-US" dirty="0"/>
          </a:p>
          <a:p>
            <a:r>
              <a:rPr lang="en-US" dirty="0"/>
              <a:t>The addition of the SUPRAD and antennas made the DEs  increased rolling.</a:t>
            </a:r>
          </a:p>
          <a:p>
            <a:endParaRPr lang="en-US" dirty="0"/>
          </a:p>
          <a:p>
            <a:r>
              <a:rPr lang="en-US" dirty="0"/>
              <a:t>The lack of the after 3” guns on the Berry and Perry may have improved their seakeeping.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calm seas, they could simply shut down engines</a:t>
            </a:r>
          </a:p>
          <a:p>
            <a:endParaRPr lang="en-US" dirty="0"/>
          </a:p>
        </p:txBody>
      </p:sp>
      <p:sp>
        <p:nvSpPr>
          <p:cNvPr id="4" name="Slide Number Placeholder 3"/>
          <p:cNvSpPr>
            <a:spLocks noGrp="1"/>
          </p:cNvSpPr>
          <p:nvPr>
            <p:ph type="sldNum" sz="quarter" idx="5"/>
          </p:nvPr>
        </p:nvSpPr>
        <p:spPr/>
        <p:txBody>
          <a:bodyPr/>
          <a:lstStyle/>
          <a:p>
            <a:fld id="{BE8C37D3-1F79-6940-8890-EA9920DEE558}" type="slidenum">
              <a:rPr lang="en-US" smtClean="0"/>
              <a:t>11</a:t>
            </a:fld>
            <a:endParaRPr lang="en-US"/>
          </a:p>
        </p:txBody>
      </p:sp>
      <p:sp>
        <p:nvSpPr>
          <p:cNvPr id="6" name="Header Placeholder 5">
            <a:extLst>
              <a:ext uri="{FF2B5EF4-FFF2-40B4-BE49-F238E27FC236}">
                <a16:creationId xmlns:a16="http://schemas.microsoft.com/office/drawing/2014/main" id="{12AF8FCB-2CB6-9242-8C9F-6D0FC5E0356F}"/>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1780923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Administrative control of the PE program shifted from NCS </a:t>
            </a:r>
            <a:r>
              <a:rPr lang="en-US" dirty="0" err="1"/>
              <a:t>Hono</a:t>
            </a:r>
            <a:r>
              <a:rPr lang="en-US" dirty="0"/>
              <a:t>  to  CINCPACFLT in about 1972</a:t>
            </a:r>
          </a:p>
          <a:p>
            <a:r>
              <a:rPr lang="en-US" dirty="0"/>
              <a:t>Division officers were  assigned other duties when PONY EXPRESS was between missions.</a:t>
            </a:r>
          </a:p>
          <a:p>
            <a:r>
              <a:rPr lang="en-US" dirty="0"/>
              <a:t>I served as a DIRSUP division officer on another program, </a:t>
            </a:r>
          </a:p>
          <a:p>
            <a:r>
              <a:rPr lang="en-US" dirty="0"/>
              <a:t>a division officer for a SPINTCOMM relay station, </a:t>
            </a:r>
          </a:p>
          <a:p>
            <a:r>
              <a:rPr lang="en-US" dirty="0"/>
              <a:t>an RPIO issuing officer (for a thankfully brief period)</a:t>
            </a:r>
          </a:p>
          <a:p>
            <a:r>
              <a:rPr lang="en-US" dirty="0"/>
              <a:t>and an assistant division officer at NAVCOMMSTA Honolulu.</a:t>
            </a:r>
          </a:p>
          <a:p>
            <a:endParaRPr lang="en-US" dirty="0"/>
          </a:p>
          <a:p>
            <a:r>
              <a:rPr lang="en-US" dirty="0"/>
              <a:t>The TGU building (395) was the admin center and training building for  the PE riders. </a:t>
            </a:r>
          </a:p>
          <a:p>
            <a:endParaRPr lang="en-US" dirty="0"/>
          </a:p>
          <a:p>
            <a:r>
              <a:rPr lang="en-US" dirty="0"/>
              <a:t>While I was technically cleared for almost all  programs, I only worked on PE and surface DIRSUP.</a:t>
            </a:r>
          </a:p>
          <a:p>
            <a:r>
              <a:rPr lang="en-US" dirty="0"/>
              <a:t>Officers served as JOOWs at COMNASECGRUPAC and had to be cleared for compartmented programs</a:t>
            </a:r>
          </a:p>
        </p:txBody>
      </p:sp>
      <p:sp>
        <p:nvSpPr>
          <p:cNvPr id="4" name="Slide Number Placeholder 3"/>
          <p:cNvSpPr>
            <a:spLocks noGrp="1"/>
          </p:cNvSpPr>
          <p:nvPr>
            <p:ph type="sldNum" sz="quarter" idx="5"/>
          </p:nvPr>
        </p:nvSpPr>
        <p:spPr/>
        <p:txBody>
          <a:bodyPr/>
          <a:lstStyle/>
          <a:p>
            <a:fld id="{BE8C37D3-1F79-6940-8890-EA9920DEE558}" type="slidenum">
              <a:rPr lang="en-US" smtClean="0"/>
              <a:t>12</a:t>
            </a:fld>
            <a:endParaRPr lang="en-US"/>
          </a:p>
        </p:txBody>
      </p:sp>
      <p:sp>
        <p:nvSpPr>
          <p:cNvPr id="6" name="Header Placeholder 5">
            <a:extLst>
              <a:ext uri="{FF2B5EF4-FFF2-40B4-BE49-F238E27FC236}">
                <a16:creationId xmlns:a16="http://schemas.microsoft.com/office/drawing/2014/main" id="{1241DF06-3F2A-2D42-B306-0943281FBBCB}"/>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276245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basic operator proficiency test was to tune and display a TV signal on the oscilloscope.  </a:t>
            </a:r>
          </a:p>
          <a:p>
            <a:r>
              <a:rPr lang="en-US" dirty="0"/>
              <a:t>This required use of receiver, demodulators and oscilloscope.</a:t>
            </a:r>
          </a:p>
          <a:p>
            <a:r>
              <a:rPr lang="en-US" dirty="0"/>
              <a:t>When I was able to complete this exercise, I was awarded and honorary Tweaker (small tuning screwdriver)</a:t>
            </a:r>
          </a:p>
          <a:p>
            <a:r>
              <a:rPr lang="en-US" dirty="0"/>
              <a:t>I was told it was quite and honor—</a:t>
            </a:r>
          </a:p>
          <a:p>
            <a:r>
              <a:rPr lang="en-US" dirty="0"/>
              <a:t>The most dangerous thing on any warship was an ensign with a screwdriver</a:t>
            </a:r>
          </a:p>
          <a:p>
            <a:endParaRPr lang="en-US" dirty="0"/>
          </a:p>
          <a:p>
            <a:r>
              <a:rPr lang="en-US" dirty="0"/>
              <a:t>Operators learned to identify different types of telemetry signals</a:t>
            </a:r>
          </a:p>
          <a:p>
            <a:r>
              <a:rPr lang="en-US" dirty="0"/>
              <a:t>Tests with signal generators and tapes weren’t a good test of actual operating ability</a:t>
            </a:r>
          </a:p>
          <a:p>
            <a:r>
              <a:rPr lang="en-US" dirty="0"/>
              <a:t>No noise, known frequencies, strong signals</a:t>
            </a:r>
          </a:p>
          <a:p>
            <a:endParaRPr lang="en-US" dirty="0"/>
          </a:p>
          <a:p>
            <a:r>
              <a:rPr lang="en-US" dirty="0"/>
              <a:t>We developed a system that used multiple signal generators to simulate telemetry, </a:t>
            </a:r>
          </a:p>
          <a:p>
            <a:r>
              <a:rPr lang="en-US" dirty="0"/>
              <a:t>It was then broadcast at low levels through a spare antenna</a:t>
            </a:r>
          </a:p>
          <a:p>
            <a:r>
              <a:rPr lang="en-US" dirty="0"/>
              <a:t>Didn’t work well in  port with many strong local signals</a:t>
            </a:r>
          </a:p>
          <a:p>
            <a:r>
              <a:rPr lang="en-US" dirty="0"/>
              <a:t>we didn’t want to use Soviet frequencies when we could be heard.</a:t>
            </a:r>
          </a:p>
        </p:txBody>
      </p:sp>
      <p:sp>
        <p:nvSpPr>
          <p:cNvPr id="4" name="Slide Number Placeholder 3"/>
          <p:cNvSpPr>
            <a:spLocks noGrp="1"/>
          </p:cNvSpPr>
          <p:nvPr>
            <p:ph type="sldNum" sz="quarter" idx="5"/>
          </p:nvPr>
        </p:nvSpPr>
        <p:spPr/>
        <p:txBody>
          <a:bodyPr/>
          <a:lstStyle/>
          <a:p>
            <a:fld id="{BE8C37D3-1F79-6940-8890-EA9920DEE558}" type="slidenum">
              <a:rPr lang="en-US" smtClean="0"/>
              <a:t>13</a:t>
            </a:fld>
            <a:endParaRPr lang="en-US"/>
          </a:p>
        </p:txBody>
      </p:sp>
      <p:sp>
        <p:nvSpPr>
          <p:cNvPr id="6" name="Header Placeholder 5">
            <a:extLst>
              <a:ext uri="{FF2B5EF4-FFF2-40B4-BE49-F238E27FC236}">
                <a16:creationId xmlns:a16="http://schemas.microsoft.com/office/drawing/2014/main" id="{D97927D4-0370-6246-8EAC-D8D004891E3B}"/>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2661091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typical alert started when I walked into TGU and someone announced “the SMRIS are out”  </a:t>
            </a:r>
          </a:p>
          <a:p>
            <a:r>
              <a:rPr lang="en-US" dirty="0"/>
              <a:t>This meaning that the Soviet tracking ships had left port in Petropavlovsk</a:t>
            </a:r>
          </a:p>
          <a:p>
            <a:endParaRPr lang="en-US" dirty="0"/>
          </a:p>
          <a:p>
            <a:r>
              <a:rPr lang="en-US" dirty="0"/>
              <a:t>Teams Assigned:</a:t>
            </a:r>
          </a:p>
          <a:p>
            <a:r>
              <a:rPr lang="en-US" dirty="0"/>
              <a:t>The CTs generally came from TGU, but if an RT operator was assigned, he often came from another unit.</a:t>
            </a:r>
          </a:p>
          <a:p>
            <a:endParaRPr lang="en-US" dirty="0"/>
          </a:p>
          <a:p>
            <a:r>
              <a:rPr lang="en-US" dirty="0"/>
              <a:t>PE Riders usually had about 48 hours notice of an operation.</a:t>
            </a:r>
          </a:p>
          <a:p>
            <a:r>
              <a:rPr lang="en-US" dirty="0"/>
              <a:t>Most ship’s officers lived ashore in family housing or BOQ requiring hasty arrangements for deployment</a:t>
            </a:r>
          </a:p>
          <a:p>
            <a:endParaRPr lang="en-US" dirty="0"/>
          </a:p>
          <a:p>
            <a:r>
              <a:rPr lang="en-US" dirty="0"/>
              <a:t>Officer food supplies were paid for by the officers, purchased and prepared by the ship’s stewards</a:t>
            </a:r>
          </a:p>
        </p:txBody>
      </p:sp>
      <p:sp>
        <p:nvSpPr>
          <p:cNvPr id="4" name="Slide Number Placeholder 3"/>
          <p:cNvSpPr>
            <a:spLocks noGrp="1"/>
          </p:cNvSpPr>
          <p:nvPr>
            <p:ph type="sldNum" sz="quarter" idx="5"/>
          </p:nvPr>
        </p:nvSpPr>
        <p:spPr/>
        <p:txBody>
          <a:bodyPr/>
          <a:lstStyle/>
          <a:p>
            <a:fld id="{BE8C37D3-1F79-6940-8890-EA9920DEE558}" type="slidenum">
              <a:rPr lang="en-US" smtClean="0"/>
              <a:t>14</a:t>
            </a:fld>
            <a:endParaRPr lang="en-US"/>
          </a:p>
        </p:txBody>
      </p:sp>
      <p:sp>
        <p:nvSpPr>
          <p:cNvPr id="6" name="Header Placeholder 5">
            <a:extLst>
              <a:ext uri="{FF2B5EF4-FFF2-40B4-BE49-F238E27FC236}">
                <a16:creationId xmlns:a16="http://schemas.microsoft.com/office/drawing/2014/main" id="{D1487C81-65D4-A841-A17F-C388B92C0CDE}"/>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89953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North Pacific BOA is about halfway between the SMRIS home port of Petropavlovsk and Pearl Harbor</a:t>
            </a:r>
          </a:p>
          <a:p>
            <a:endParaRPr lang="en-US" dirty="0"/>
          </a:p>
          <a:p>
            <a:r>
              <a:rPr lang="en-US" dirty="0"/>
              <a:t>It could take a few days to a week to get your sea legs---some people never did.</a:t>
            </a:r>
          </a:p>
          <a:p>
            <a:r>
              <a:rPr lang="en-US" dirty="0"/>
              <a:t>I was seldom seasick to the point of nausea, but I often felt tired</a:t>
            </a:r>
          </a:p>
          <a:p>
            <a:r>
              <a:rPr lang="en-US" dirty="0"/>
              <a:t>We all accumulated bruises from collisions with bulkheads and equipment.</a:t>
            </a:r>
          </a:p>
        </p:txBody>
      </p:sp>
      <p:sp>
        <p:nvSpPr>
          <p:cNvPr id="4" name="Slide Number Placeholder 3"/>
          <p:cNvSpPr>
            <a:spLocks noGrp="1"/>
          </p:cNvSpPr>
          <p:nvPr>
            <p:ph type="sldNum" sz="quarter" idx="5"/>
          </p:nvPr>
        </p:nvSpPr>
        <p:spPr/>
        <p:txBody>
          <a:bodyPr/>
          <a:lstStyle/>
          <a:p>
            <a:fld id="{BE8C37D3-1F79-6940-8890-EA9920DEE558}" type="slidenum">
              <a:rPr lang="en-US" smtClean="0"/>
              <a:t>15</a:t>
            </a:fld>
            <a:endParaRPr lang="en-US"/>
          </a:p>
        </p:txBody>
      </p:sp>
      <p:sp>
        <p:nvSpPr>
          <p:cNvPr id="6" name="Header Placeholder 5">
            <a:extLst>
              <a:ext uri="{FF2B5EF4-FFF2-40B4-BE49-F238E27FC236}">
                <a16:creationId xmlns:a16="http://schemas.microsoft.com/office/drawing/2014/main" id="{0D7C80BD-5D87-DE49-9E05-D716C0AC9B17}"/>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296787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SMRIS </a:t>
            </a:r>
            <a:r>
              <a:rPr lang="en-US" dirty="0" err="1"/>
              <a:t>Chazma</a:t>
            </a:r>
            <a:r>
              <a:rPr lang="en-US" dirty="0"/>
              <a:t> had a KH-47 helicopter</a:t>
            </a:r>
          </a:p>
          <a:p>
            <a:endParaRPr lang="en-US" dirty="0"/>
          </a:p>
          <a:p>
            <a:r>
              <a:rPr lang="en-US" dirty="0"/>
              <a:t>After a week or two at sea, we often received resupply from another DE that had left Pearl after us.</a:t>
            </a:r>
          </a:p>
          <a:p>
            <a:endParaRPr lang="en-US" dirty="0"/>
          </a:p>
          <a:p>
            <a:r>
              <a:rPr lang="en-US" dirty="0"/>
              <a:t>The most critical items were mail and key cards for the crypto gear.</a:t>
            </a:r>
          </a:p>
          <a:p>
            <a:r>
              <a:rPr lang="en-US" dirty="0"/>
              <a:t> (We left with minimal keying material and limited classified publications---memories of the Pueblo)</a:t>
            </a:r>
          </a:p>
          <a:p>
            <a:r>
              <a:rPr lang="en-US" dirty="0"/>
              <a:t>The DEs were sometimes refueled at sea, but most often made alternating runs to Midway for fuel and food.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Maintaining HF comms in the BOA was often difficult.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referred to the BOA as the Black Hole of Midway— HF radio signals often disappeared</a:t>
            </a:r>
          </a:p>
          <a:p>
            <a:endParaRPr lang="en-US" dirty="0"/>
          </a:p>
        </p:txBody>
      </p:sp>
      <p:sp>
        <p:nvSpPr>
          <p:cNvPr id="4" name="Slide Number Placeholder 3"/>
          <p:cNvSpPr>
            <a:spLocks noGrp="1"/>
          </p:cNvSpPr>
          <p:nvPr>
            <p:ph type="sldNum" sz="quarter" idx="5"/>
          </p:nvPr>
        </p:nvSpPr>
        <p:spPr/>
        <p:txBody>
          <a:bodyPr/>
          <a:lstStyle/>
          <a:p>
            <a:fld id="{BE8C37D3-1F79-6940-8890-EA9920DEE558}" type="slidenum">
              <a:rPr lang="en-US" smtClean="0"/>
              <a:t>16</a:t>
            </a:fld>
            <a:endParaRPr lang="en-US"/>
          </a:p>
        </p:txBody>
      </p:sp>
      <p:sp>
        <p:nvSpPr>
          <p:cNvPr id="6" name="Header Placeholder 5">
            <a:extLst>
              <a:ext uri="{FF2B5EF4-FFF2-40B4-BE49-F238E27FC236}">
                <a16:creationId xmlns:a16="http://schemas.microsoft.com/office/drawing/2014/main" id="{3D5B6F64-A5B3-B948-8855-E16FF770F8F9}"/>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216057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was often positioned near the center of the assumed impact area as defined by the positions of the SMRIS</a:t>
            </a:r>
          </a:p>
          <a:p>
            <a:endParaRPr lang="en-US" dirty="0"/>
          </a:p>
          <a:p>
            <a:r>
              <a:rPr lang="en-US" dirty="0"/>
              <a:t>Telemetry collection opportunity lasted just a few minutes with a brief blackout </a:t>
            </a:r>
          </a:p>
          <a:p>
            <a:r>
              <a:rPr lang="en-US" dirty="0"/>
              <a:t> as ionized gases generated by reentry heat blocked radio signals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Warhead destruction charge destroyed electronics and gave sound signal to precisely locate impact</a:t>
            </a:r>
          </a:p>
          <a:p>
            <a:endParaRPr lang="en-US" dirty="0"/>
          </a:p>
          <a:p>
            <a:r>
              <a:rPr lang="en-US" dirty="0"/>
              <a:t>Most frequent recovery was Styrofoam pieces—whose shape might indicate warhead size and contents</a:t>
            </a:r>
          </a:p>
          <a:p>
            <a:r>
              <a:rPr lang="en-US" dirty="0"/>
              <a:t>KH47 helicopter tried to collect debris before the DEs could get to it.</a:t>
            </a:r>
          </a:p>
        </p:txBody>
      </p:sp>
      <p:sp>
        <p:nvSpPr>
          <p:cNvPr id="4" name="Slide Number Placeholder 3"/>
          <p:cNvSpPr>
            <a:spLocks noGrp="1"/>
          </p:cNvSpPr>
          <p:nvPr>
            <p:ph type="sldNum" sz="quarter" idx="5"/>
          </p:nvPr>
        </p:nvSpPr>
        <p:spPr/>
        <p:txBody>
          <a:bodyPr/>
          <a:lstStyle/>
          <a:p>
            <a:fld id="{BE8C37D3-1F79-6940-8890-EA9920DEE558}" type="slidenum">
              <a:rPr lang="en-US" smtClean="0"/>
              <a:t>17</a:t>
            </a:fld>
            <a:endParaRPr lang="en-US"/>
          </a:p>
        </p:txBody>
      </p:sp>
      <p:sp>
        <p:nvSpPr>
          <p:cNvPr id="6" name="Header Placeholder 5">
            <a:extLst>
              <a:ext uri="{FF2B5EF4-FFF2-40B4-BE49-F238E27FC236}">
                <a16:creationId xmlns:a16="http://schemas.microsoft.com/office/drawing/2014/main" id="{1B2D3A5A-9544-2842-854B-4254B3024C90}"/>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637796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Vandenberg and Arnold had analysis facilities and personnel</a:t>
            </a:r>
          </a:p>
          <a:p>
            <a:r>
              <a:rPr lang="en-US" dirty="0"/>
              <a:t>Sometimes the DEs got better telemetry in the impact phase due to closer proximity and omnidirectional antennas</a:t>
            </a:r>
          </a:p>
        </p:txBody>
      </p:sp>
      <p:sp>
        <p:nvSpPr>
          <p:cNvPr id="4" name="Slide Number Placeholder 3"/>
          <p:cNvSpPr>
            <a:spLocks noGrp="1"/>
          </p:cNvSpPr>
          <p:nvPr>
            <p:ph type="sldNum" sz="quarter" idx="5"/>
          </p:nvPr>
        </p:nvSpPr>
        <p:spPr/>
        <p:txBody>
          <a:bodyPr/>
          <a:lstStyle/>
          <a:p>
            <a:fld id="{BE8C37D3-1F79-6940-8890-EA9920DEE558}" type="slidenum">
              <a:rPr lang="en-US" smtClean="0"/>
              <a:t>18</a:t>
            </a:fld>
            <a:endParaRPr lang="en-US"/>
          </a:p>
        </p:txBody>
      </p:sp>
      <p:sp>
        <p:nvSpPr>
          <p:cNvPr id="6" name="Header Placeholder 5">
            <a:extLst>
              <a:ext uri="{FF2B5EF4-FFF2-40B4-BE49-F238E27FC236}">
                <a16:creationId xmlns:a16="http://schemas.microsoft.com/office/drawing/2014/main" id="{66B01A95-F7B1-024B-8DC2-02D2AC95010A}"/>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4254165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paragraphs are from the 1974 command history of the Claud Jones</a:t>
            </a:r>
          </a:p>
          <a:p>
            <a:r>
              <a:rPr lang="en-US" dirty="0"/>
              <a:t>They were originally classified Secret.  I received them via FOIA request.</a:t>
            </a:r>
          </a:p>
          <a:p>
            <a:r>
              <a:rPr lang="en-US" dirty="0"/>
              <a:t>Claud Jones was also at sea for about the last three weeks of December 1973</a:t>
            </a:r>
          </a:p>
          <a:p>
            <a:r>
              <a:rPr lang="en-US" dirty="0"/>
              <a:t>(which are part of the 71 consecutive days of sea time)</a:t>
            </a:r>
          </a:p>
          <a:p>
            <a:endParaRPr lang="en-US" dirty="0"/>
          </a:p>
          <a:p>
            <a:r>
              <a:rPr lang="en-US" dirty="0"/>
              <a:t>TGU and the ship probably knew about the orders a day before they were issued.</a:t>
            </a:r>
          </a:p>
          <a:p>
            <a:endParaRPr lang="en-US" dirty="0"/>
          </a:p>
          <a:p>
            <a:r>
              <a:rPr lang="en-US" dirty="0"/>
              <a:t>Berry and Perry were gone by then.  Only the Claud Jones and McMorris remained</a:t>
            </a:r>
          </a:p>
          <a:p>
            <a:r>
              <a:rPr lang="en-US" dirty="0"/>
              <a:t>This is probably the reason for the very long deployment.</a:t>
            </a:r>
          </a:p>
        </p:txBody>
      </p:sp>
      <p:sp>
        <p:nvSpPr>
          <p:cNvPr id="4" name="Header Placeholder 3"/>
          <p:cNvSpPr>
            <a:spLocks noGrp="1"/>
          </p:cNvSpPr>
          <p:nvPr>
            <p:ph type="hdr" sz="quarter"/>
          </p:nvPr>
        </p:nvSpPr>
        <p:spPr/>
        <p:txBody>
          <a:bodyPr/>
          <a:lstStyle/>
          <a:p>
            <a:r>
              <a:rPr lang="en-US"/>
              <a:t>Pony Express presentation for CCH</a:t>
            </a:r>
          </a:p>
        </p:txBody>
      </p:sp>
      <p:sp>
        <p:nvSpPr>
          <p:cNvPr id="6" name="Slide Number Placeholder 5"/>
          <p:cNvSpPr>
            <a:spLocks noGrp="1"/>
          </p:cNvSpPr>
          <p:nvPr>
            <p:ph type="sldNum" sz="quarter" idx="5"/>
          </p:nvPr>
        </p:nvSpPr>
        <p:spPr/>
        <p:txBody>
          <a:bodyPr/>
          <a:lstStyle/>
          <a:p>
            <a:fld id="{BE8C37D3-1F79-6940-8890-EA9920DEE558}" type="slidenum">
              <a:rPr lang="en-US" smtClean="0"/>
              <a:t>19</a:t>
            </a:fld>
            <a:endParaRPr lang="en-US"/>
          </a:p>
        </p:txBody>
      </p:sp>
    </p:spTree>
    <p:extLst>
      <p:ext uri="{BB962C8B-B14F-4D97-AF65-F5344CB8AC3E}">
        <p14:creationId xmlns:p14="http://schemas.microsoft.com/office/powerpoint/2010/main" val="823472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On 5 August CINCPACFLT informed CINCPAC that one of the destroyers observing a test series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had reported impacts at ranges of  3,500 yards east and  2,000 yards down range from him.</a:t>
            </a:r>
            <a:endParaRPr lang="en-US" sz="1200" kern="1200" dirty="0">
              <a:solidFill>
                <a:schemeClr val="tx1"/>
              </a:solidFill>
              <a:effectLst/>
              <a:latin typeface="+mn-lt"/>
              <a:ea typeface="+mn-ea"/>
              <a:cs typeface="+mn-cs"/>
            </a:endParaRPr>
          </a:p>
          <a:p>
            <a:endParaRPr lang="en-US" dirty="0"/>
          </a:p>
          <a:p>
            <a:r>
              <a:rPr lang="en-US" dirty="0"/>
              <a:t>The ships were warned to take only the minimum </a:t>
            </a:r>
          </a:p>
          <a:p>
            <a:r>
              <a:rPr lang="en-US" dirty="0"/>
              <a:t>amount of classified material necessary for the mission.  </a:t>
            </a:r>
          </a:p>
          <a:p>
            <a:r>
              <a:rPr lang="en-US" dirty="0"/>
              <a:t>The loss of the Pueblo was  still fresh in the minds of the NSG.</a:t>
            </a:r>
          </a:p>
        </p:txBody>
      </p:sp>
      <p:sp>
        <p:nvSpPr>
          <p:cNvPr id="4" name="Slide Number Placeholder 3"/>
          <p:cNvSpPr>
            <a:spLocks noGrp="1"/>
          </p:cNvSpPr>
          <p:nvPr>
            <p:ph type="sldNum" sz="quarter" idx="5"/>
          </p:nvPr>
        </p:nvSpPr>
        <p:spPr/>
        <p:txBody>
          <a:bodyPr/>
          <a:lstStyle/>
          <a:p>
            <a:fld id="{BE8C37D3-1F79-6940-8890-EA9920DEE558}" type="slidenum">
              <a:rPr lang="en-US" smtClean="0"/>
              <a:t>20</a:t>
            </a:fld>
            <a:endParaRPr lang="en-US"/>
          </a:p>
        </p:txBody>
      </p:sp>
      <p:sp>
        <p:nvSpPr>
          <p:cNvPr id="6" name="Header Placeholder 5">
            <a:extLst>
              <a:ext uri="{FF2B5EF4-FFF2-40B4-BE49-F238E27FC236}">
                <a16:creationId xmlns:a16="http://schemas.microsoft.com/office/drawing/2014/main" id="{D98743D2-D294-9C4A-AA5D-CE9D7F99F90C}"/>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4003348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Claud Jones and McMorris deployed  on PE ops from December 1973 to February 1974  and later in 1974 (after my time)</a:t>
            </a:r>
          </a:p>
          <a:p>
            <a:endParaRPr lang="en-US" dirty="0"/>
          </a:p>
          <a:p>
            <a:r>
              <a:rPr lang="en-US" dirty="0"/>
              <a:t>The DEs continued in service in Indonesia for about another 30 years.</a:t>
            </a:r>
          </a:p>
          <a:p>
            <a:endParaRPr lang="en-US" dirty="0"/>
          </a:p>
          <a:p>
            <a:endParaRPr lang="en-US" dirty="0"/>
          </a:p>
        </p:txBody>
      </p:sp>
      <p:sp>
        <p:nvSpPr>
          <p:cNvPr id="4" name="Slide Number Placeholder 3"/>
          <p:cNvSpPr>
            <a:spLocks noGrp="1"/>
          </p:cNvSpPr>
          <p:nvPr>
            <p:ph type="sldNum" sz="quarter" idx="5"/>
          </p:nvPr>
        </p:nvSpPr>
        <p:spPr/>
        <p:txBody>
          <a:bodyPr/>
          <a:lstStyle/>
          <a:p>
            <a:fld id="{BE8C37D3-1F79-6940-8890-EA9920DEE558}" type="slidenum">
              <a:rPr lang="en-US" smtClean="0"/>
              <a:t>21</a:t>
            </a:fld>
            <a:endParaRPr lang="en-US"/>
          </a:p>
        </p:txBody>
      </p:sp>
      <p:sp>
        <p:nvSpPr>
          <p:cNvPr id="6" name="Header Placeholder 5">
            <a:extLst>
              <a:ext uri="{FF2B5EF4-FFF2-40B4-BE49-F238E27FC236}">
                <a16:creationId xmlns:a16="http://schemas.microsoft.com/office/drawing/2014/main" id="{E8A209D1-DBB7-894C-9499-6239A329E49A}"/>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3154740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father was in the OSS and served behind Japanese lines in Burma. </a:t>
            </a:r>
          </a:p>
          <a:p>
            <a:r>
              <a:rPr lang="en-US" dirty="0"/>
              <a:t>He passed away about 18 years before the OSS personnel records and war report were released.</a:t>
            </a:r>
          </a:p>
          <a:p>
            <a:r>
              <a:rPr lang="en-US" dirty="0"/>
              <a:t>I had  health issues in 2014 that motivated me to record my own experiences for my family.</a:t>
            </a:r>
          </a:p>
          <a:p>
            <a:r>
              <a:rPr lang="en-US" dirty="0"/>
              <a:t>I wrote a memoir of my 5 years in the Naval Security Group.  </a:t>
            </a:r>
          </a:p>
          <a:p>
            <a:r>
              <a:rPr lang="en-US" dirty="0"/>
              <a:t>The SECGRU Years:  Five Years in the Naval Security Group</a:t>
            </a:r>
          </a:p>
          <a:p>
            <a:endParaRPr lang="en-US" dirty="0"/>
          </a:p>
          <a:p>
            <a:r>
              <a:rPr lang="en-US" dirty="0"/>
              <a:t>Although I have had no access to classified information since 1974,  </a:t>
            </a:r>
          </a:p>
          <a:p>
            <a:r>
              <a:rPr lang="en-US" dirty="0"/>
              <a:t>I felt obligated to comply with the secrecy agreement and submit my manuscript for pre-publication review.  </a:t>
            </a:r>
          </a:p>
          <a:p>
            <a:r>
              <a:rPr lang="en-US" dirty="0"/>
              <a:t>It was returned with some redactions and cleared for public release about one year ago.</a:t>
            </a:r>
          </a:p>
          <a:p>
            <a:r>
              <a:rPr lang="en-US" dirty="0"/>
              <a:t>The pre-publication review process leaves a lot to be desired</a:t>
            </a:r>
          </a:p>
          <a:p>
            <a:r>
              <a:rPr lang="en-US" dirty="0"/>
              <a:t> particularly for persons like myself who are 45 years out from their own cryptologic history.</a:t>
            </a:r>
          </a:p>
        </p:txBody>
      </p:sp>
      <p:sp>
        <p:nvSpPr>
          <p:cNvPr id="4" name="Slide Number Placeholder 3"/>
          <p:cNvSpPr>
            <a:spLocks noGrp="1"/>
          </p:cNvSpPr>
          <p:nvPr>
            <p:ph type="sldNum" sz="quarter" idx="5"/>
          </p:nvPr>
        </p:nvSpPr>
        <p:spPr/>
        <p:txBody>
          <a:bodyPr/>
          <a:lstStyle/>
          <a:p>
            <a:fld id="{BE8C37D3-1F79-6940-8890-EA9920DEE558}" type="slidenum">
              <a:rPr lang="en-US" smtClean="0"/>
              <a:t>22</a:t>
            </a:fld>
            <a:endParaRPr lang="en-US"/>
          </a:p>
        </p:txBody>
      </p:sp>
      <p:sp>
        <p:nvSpPr>
          <p:cNvPr id="6" name="Header Placeholder 5">
            <a:extLst>
              <a:ext uri="{FF2B5EF4-FFF2-40B4-BE49-F238E27FC236}">
                <a16:creationId xmlns:a16="http://schemas.microsoft.com/office/drawing/2014/main" id="{D00B50E6-BE54-EC40-8A40-9A28A924DF37}"/>
              </a:ext>
            </a:extLst>
          </p:cNvPr>
          <p:cNvSpPr>
            <a:spLocks noGrp="1"/>
          </p:cNvSpPr>
          <p:nvPr>
            <p:ph type="hdr" sz="quarter"/>
          </p:nvPr>
        </p:nvSpPr>
        <p:spPr/>
        <p:txBody>
          <a:bodyPr/>
          <a:lstStyle/>
          <a:p>
            <a:r>
              <a:rPr lang="en-US"/>
              <a:t>Pony Express presentation for CCH</a:t>
            </a:r>
          </a:p>
        </p:txBody>
      </p:sp>
    </p:spTree>
    <p:extLst>
      <p:ext uri="{BB962C8B-B14F-4D97-AF65-F5344CB8AC3E}">
        <p14:creationId xmlns:p14="http://schemas.microsoft.com/office/powerpoint/2010/main" val="909046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art based on US Navy photograph</a:t>
            </a:r>
          </a:p>
          <a:p>
            <a:endParaRPr lang="en-US" dirty="0"/>
          </a:p>
          <a:p>
            <a:r>
              <a:rPr lang="en-US" dirty="0"/>
              <a:t>My thanks go out to the destroyer sailors and CTs who made these missions possible.</a:t>
            </a:r>
          </a:p>
          <a:p>
            <a:endParaRPr lang="en-US" dirty="0"/>
          </a:p>
          <a:p>
            <a:r>
              <a:rPr lang="en-US"/>
              <a:t>HAZE GRAY AND UNDERWAY!</a:t>
            </a:r>
            <a:endParaRPr lang="en-US" dirty="0"/>
          </a:p>
        </p:txBody>
      </p:sp>
      <p:sp>
        <p:nvSpPr>
          <p:cNvPr id="4" name="Header Placeholder 3"/>
          <p:cNvSpPr>
            <a:spLocks noGrp="1"/>
          </p:cNvSpPr>
          <p:nvPr>
            <p:ph type="hdr" sz="quarter"/>
          </p:nvPr>
        </p:nvSpPr>
        <p:spPr/>
        <p:txBody>
          <a:bodyPr/>
          <a:lstStyle/>
          <a:p>
            <a:r>
              <a:rPr lang="en-US"/>
              <a:t>Pony Express presentation for CCH</a:t>
            </a:r>
          </a:p>
        </p:txBody>
      </p:sp>
      <p:sp>
        <p:nvSpPr>
          <p:cNvPr id="6" name="Slide Number Placeholder 5"/>
          <p:cNvSpPr>
            <a:spLocks noGrp="1"/>
          </p:cNvSpPr>
          <p:nvPr>
            <p:ph type="sldNum" sz="quarter" idx="5"/>
          </p:nvPr>
        </p:nvSpPr>
        <p:spPr/>
        <p:txBody>
          <a:bodyPr/>
          <a:lstStyle/>
          <a:p>
            <a:fld id="{BE8C37D3-1F79-6940-8890-EA9920DEE558}" type="slidenum">
              <a:rPr lang="en-US" smtClean="0"/>
              <a:t>23</a:t>
            </a:fld>
            <a:endParaRPr lang="en-US"/>
          </a:p>
        </p:txBody>
      </p:sp>
    </p:spTree>
    <p:extLst>
      <p:ext uri="{BB962C8B-B14F-4D97-AF65-F5344CB8AC3E}">
        <p14:creationId xmlns:p14="http://schemas.microsoft.com/office/powerpoint/2010/main" val="171018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D70793-5E87-294B-A73C-95533843B78C}" type="datetime1">
              <a:rPr lang="en-US" smtClean="0"/>
              <a:t>10/14/19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766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51B303-800B-4A4D-BD07-AA0C752D6BC8}" type="datetime1">
              <a:rPr lang="en-US" smtClean="0"/>
              <a:t>10/14/19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563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D468F0-0CE3-F245-9659-BFAABB20FE85}" type="datetime1">
              <a:rPr lang="en-US" smtClean="0"/>
              <a:t>10/14/19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640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06D76A-A30F-0041-8C0D-1EF5C9C444FA}" type="datetime1">
              <a:rPr lang="en-US" smtClean="0"/>
              <a:t>10/14/19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194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327AE2-4918-4F43-84D4-F128AD834890}" type="datetime1">
              <a:rPr lang="en-US" smtClean="0"/>
              <a:t>10/14/19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440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53A662-4DEB-AA44-AFE3-7924659A5C95}" type="datetime1">
              <a:rPr lang="en-US" smtClean="0"/>
              <a:t>10/14/19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1047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AFA5F-A23A-324F-887C-84C93F637590}" type="datetime1">
              <a:rPr lang="en-US" smtClean="0"/>
              <a:t>10/14/19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8213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F0B7A4-1DA8-F648-B220-50DE26250EBD}" type="datetime1">
              <a:rPr lang="en-US" smtClean="0"/>
              <a:t>10/14/19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260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94430F-27DB-0846-9AF9-819456F9D5D1}" type="datetime1">
              <a:rPr lang="en-US" smtClean="0"/>
              <a:t>10/14/19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766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CE6F22-C48D-184B-B60C-DC613FC22F01}" type="datetime1">
              <a:rPr lang="en-US" smtClean="0"/>
              <a:t>10/14/19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598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FAF7F-5BC2-264B-9A48-3BEFD376CE3B}" type="datetime1">
              <a:rPr lang="en-US" smtClean="0"/>
              <a:t>10/14/19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381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60C4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5B9EE-A726-2943-92AA-FDAB8EA6A81A}" type="datetime1">
              <a:rPr lang="en-US" smtClean="0"/>
              <a:t>10/14/19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59730596"/>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file:////var/folders/f0/df4xs_lx6fz8yv_j0mnn43m00000gn/T/com.microsoft.Word/WebArchiveCopyPasteTempFiles/DE1035_KT2.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p4"/><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EAFCC-5CC0-D84E-B330-0F809EE8446A}"/>
              </a:ext>
            </a:extLst>
          </p:cNvPr>
          <p:cNvSpPr>
            <a:spLocks noGrp="1"/>
          </p:cNvSpPr>
          <p:nvPr>
            <p:ph type="ctrTitle"/>
          </p:nvPr>
        </p:nvSpPr>
        <p:spPr>
          <a:xfrm>
            <a:off x="1769166" y="1122363"/>
            <a:ext cx="8898834" cy="2387600"/>
          </a:xfrm>
        </p:spPr>
        <p:txBody>
          <a:bodyPr>
            <a:normAutofit fontScale="90000"/>
          </a:bodyPr>
          <a:lstStyle/>
          <a:p>
            <a:pPr algn="ctr"/>
            <a:r>
              <a:rPr lang="en-US" dirty="0"/>
              <a:t>1033-Class Destroyer Escorts</a:t>
            </a:r>
            <a:br>
              <a:rPr lang="en-US" dirty="0"/>
            </a:br>
            <a:r>
              <a:rPr lang="en-US" dirty="0"/>
              <a:t>and</a:t>
            </a:r>
            <a:br>
              <a:rPr lang="en-US" dirty="0"/>
            </a:br>
            <a:r>
              <a:rPr lang="en-US" dirty="0"/>
              <a:t>Pony Express</a:t>
            </a:r>
          </a:p>
        </p:txBody>
      </p:sp>
      <p:sp>
        <p:nvSpPr>
          <p:cNvPr id="3" name="Subtitle 2">
            <a:extLst>
              <a:ext uri="{FF2B5EF4-FFF2-40B4-BE49-F238E27FC236}">
                <a16:creationId xmlns:a16="http://schemas.microsoft.com/office/drawing/2014/main" id="{88C9670A-F4E8-8F47-9FF5-EAE118D7AEC7}"/>
              </a:ext>
            </a:extLst>
          </p:cNvPr>
          <p:cNvSpPr>
            <a:spLocks noGrp="1"/>
          </p:cNvSpPr>
          <p:nvPr>
            <p:ph type="subTitle" idx="1"/>
          </p:nvPr>
        </p:nvSpPr>
        <p:spPr>
          <a:xfrm>
            <a:off x="1524000" y="3602038"/>
            <a:ext cx="4114799" cy="1402448"/>
          </a:xfrm>
        </p:spPr>
        <p:txBody>
          <a:bodyPr/>
          <a:lstStyle/>
          <a:p>
            <a:endParaRPr lang="en-US" dirty="0"/>
          </a:p>
          <a:p>
            <a:endParaRPr lang="en-US" dirty="0"/>
          </a:p>
          <a:p>
            <a:r>
              <a:rPr lang="en-US" dirty="0"/>
              <a:t>The Forgotten Platform</a:t>
            </a:r>
          </a:p>
          <a:p>
            <a:endParaRPr lang="en-US" dirty="0"/>
          </a:p>
        </p:txBody>
      </p:sp>
      <p:pic>
        <p:nvPicPr>
          <p:cNvPr id="5" name="Picture 4">
            <a:extLst>
              <a:ext uri="{FF2B5EF4-FFF2-40B4-BE49-F238E27FC236}">
                <a16:creationId xmlns:a16="http://schemas.microsoft.com/office/drawing/2014/main" id="{1F89A275-C295-7749-B2DE-1955843CA6E9}"/>
              </a:ext>
            </a:extLst>
          </p:cNvPr>
          <p:cNvPicPr>
            <a:picLocks noChangeAspect="1"/>
          </p:cNvPicPr>
          <p:nvPr/>
        </p:nvPicPr>
        <p:blipFill rotWithShape="1">
          <a:blip r:embed="rId3"/>
          <a:srcRect l="21769" t="22183" r="17624" b="22887"/>
          <a:stretch/>
        </p:blipFill>
        <p:spPr>
          <a:xfrm>
            <a:off x="6845643" y="3795239"/>
            <a:ext cx="4114799" cy="2418494"/>
          </a:xfrm>
          <a:prstGeom prst="rect">
            <a:avLst/>
          </a:prstGeom>
        </p:spPr>
      </p:pic>
      <p:sp>
        <p:nvSpPr>
          <p:cNvPr id="4" name="Date Placeholder 3">
            <a:extLst>
              <a:ext uri="{FF2B5EF4-FFF2-40B4-BE49-F238E27FC236}">
                <a16:creationId xmlns:a16="http://schemas.microsoft.com/office/drawing/2014/main" id="{17CD1AD9-E8D5-4748-9286-6DACECEF12F7}"/>
              </a:ext>
            </a:extLst>
          </p:cNvPr>
          <p:cNvSpPr>
            <a:spLocks noGrp="1"/>
          </p:cNvSpPr>
          <p:nvPr>
            <p:ph type="dt" sz="half" idx="10"/>
          </p:nvPr>
        </p:nvSpPr>
        <p:spPr/>
        <p:txBody>
          <a:bodyPr/>
          <a:lstStyle/>
          <a:p>
            <a:fld id="{FF617259-15C9-B849-8F81-77D28AE4A1EA}" type="datetime1">
              <a:rPr lang="en-US" smtClean="0"/>
              <a:t>10/14/19</a:t>
            </a:fld>
            <a:endParaRPr lang="en-US" dirty="0"/>
          </a:p>
        </p:txBody>
      </p:sp>
      <p:sp>
        <p:nvSpPr>
          <p:cNvPr id="6" name="Slide Number Placeholder 5">
            <a:extLst>
              <a:ext uri="{FF2B5EF4-FFF2-40B4-BE49-F238E27FC236}">
                <a16:creationId xmlns:a16="http://schemas.microsoft.com/office/drawing/2014/main" id="{04EC3689-9815-0C43-9F1D-608F848F806D}"/>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63374290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1267B-4FFB-9646-865F-2ABA5BA91486}"/>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E180625-FEFA-4C41-8E38-D49DB26BF3E9}"/>
              </a:ext>
            </a:extLst>
          </p:cNvPr>
          <p:cNvSpPr>
            <a:spLocks noGrp="1"/>
          </p:cNvSpPr>
          <p:nvPr>
            <p:ph idx="1"/>
          </p:nvPr>
        </p:nvSpPr>
        <p:spPr/>
        <p:txBody>
          <a:bodyPr/>
          <a:lstStyle/>
          <a:p>
            <a:r>
              <a:rPr lang="en-US" dirty="0"/>
              <a:t>The SALT-I treaty, signed in 1972, limited the number of ICBMs and SLBMs each party could deploy and strictly limited ABM systems.</a:t>
            </a:r>
          </a:p>
          <a:p>
            <a:endParaRPr lang="en-US" dirty="0"/>
          </a:p>
          <a:p>
            <a:r>
              <a:rPr lang="en-US" dirty="0"/>
              <a:t>SALT-II negotiations started in 1972 and limited the number and type of strategic warheads.</a:t>
            </a:r>
          </a:p>
          <a:p>
            <a:endParaRPr lang="en-US" dirty="0"/>
          </a:p>
          <a:p>
            <a:r>
              <a:rPr lang="en-US" dirty="0"/>
              <a:t>Collection of telemetry from opposition missile tests allowed the US and Soviet Union to verify compliance with the SALT  treaties</a:t>
            </a:r>
          </a:p>
          <a:p>
            <a:pPr marL="0" indent="0">
              <a:buNone/>
            </a:pPr>
            <a:endParaRPr lang="en-US" dirty="0"/>
          </a:p>
        </p:txBody>
      </p:sp>
      <p:sp>
        <p:nvSpPr>
          <p:cNvPr id="4" name="Date Placeholder 3">
            <a:extLst>
              <a:ext uri="{FF2B5EF4-FFF2-40B4-BE49-F238E27FC236}">
                <a16:creationId xmlns:a16="http://schemas.microsoft.com/office/drawing/2014/main" id="{73B8D345-B4B9-4941-95E4-9691DF4169F7}"/>
              </a:ext>
            </a:extLst>
          </p:cNvPr>
          <p:cNvSpPr>
            <a:spLocks noGrp="1"/>
          </p:cNvSpPr>
          <p:nvPr>
            <p:ph type="dt" sz="half" idx="10"/>
          </p:nvPr>
        </p:nvSpPr>
        <p:spPr/>
        <p:txBody>
          <a:bodyPr/>
          <a:lstStyle/>
          <a:p>
            <a:fld id="{0D45DEDA-5343-9048-9903-060822B69933}" type="datetime1">
              <a:rPr lang="en-US" smtClean="0"/>
              <a:t>10/14/19</a:t>
            </a:fld>
            <a:endParaRPr lang="en-US" dirty="0"/>
          </a:p>
        </p:txBody>
      </p:sp>
      <p:sp>
        <p:nvSpPr>
          <p:cNvPr id="5" name="Slide Number Placeholder 4">
            <a:extLst>
              <a:ext uri="{FF2B5EF4-FFF2-40B4-BE49-F238E27FC236}">
                <a16:creationId xmlns:a16="http://schemas.microsoft.com/office/drawing/2014/main" id="{C7881AC8-F476-4241-9FF5-33E874C1B07D}"/>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149567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2988-64A9-CA41-BC8F-246E23039DBD}"/>
              </a:ext>
            </a:extLst>
          </p:cNvPr>
          <p:cNvSpPr>
            <a:spLocks noGrp="1"/>
          </p:cNvSpPr>
          <p:nvPr>
            <p:ph type="title"/>
          </p:nvPr>
        </p:nvSpPr>
        <p:spPr>
          <a:xfrm>
            <a:off x="1141413" y="248478"/>
            <a:ext cx="9905998" cy="818321"/>
          </a:xfrm>
        </p:spPr>
        <p:txBody>
          <a:bodyPr/>
          <a:lstStyle/>
          <a:p>
            <a:pPr algn="ctr"/>
            <a:r>
              <a:rPr lang="en-US" dirty="0"/>
              <a:t>SALT did not limit missile range</a:t>
            </a:r>
          </a:p>
        </p:txBody>
      </p:sp>
      <p:sp>
        <p:nvSpPr>
          <p:cNvPr id="3" name="Content Placeholder 2">
            <a:extLst>
              <a:ext uri="{FF2B5EF4-FFF2-40B4-BE49-F238E27FC236}">
                <a16:creationId xmlns:a16="http://schemas.microsoft.com/office/drawing/2014/main" id="{82A9D916-024B-C643-8D41-1724E5B378A4}"/>
              </a:ext>
            </a:extLst>
          </p:cNvPr>
          <p:cNvSpPr>
            <a:spLocks noGrp="1"/>
          </p:cNvSpPr>
          <p:nvPr>
            <p:ph idx="1"/>
          </p:nvPr>
        </p:nvSpPr>
        <p:spPr>
          <a:xfrm>
            <a:off x="548287" y="1438360"/>
            <a:ext cx="4431485" cy="4764731"/>
          </a:xfrm>
        </p:spPr>
        <p:txBody>
          <a:bodyPr>
            <a:normAutofit fontScale="92500" lnSpcReduction="20000"/>
          </a:bodyPr>
          <a:lstStyle/>
          <a:p>
            <a:r>
              <a:rPr lang="en-US" dirty="0"/>
              <a:t>Initial tests of the SSN-8 shocked the US defense establishment</a:t>
            </a:r>
          </a:p>
          <a:p>
            <a:endParaRPr lang="en-US" dirty="0"/>
          </a:p>
          <a:p>
            <a:r>
              <a:rPr lang="en-US" dirty="0"/>
              <a:t>The area from which a Soviet sub could attack the US expanded enormously</a:t>
            </a:r>
          </a:p>
          <a:p>
            <a:endParaRPr lang="en-US" dirty="0"/>
          </a:p>
          <a:p>
            <a:r>
              <a:rPr lang="en-US" dirty="0"/>
              <a:t>This became a major problem for the US Navy</a:t>
            </a:r>
          </a:p>
          <a:p>
            <a:endParaRPr lang="en-US" dirty="0"/>
          </a:p>
          <a:p>
            <a:r>
              <a:rPr lang="en-US" dirty="0"/>
              <a:t>Telemetry collection became a very high priority mission</a:t>
            </a:r>
          </a:p>
          <a:p>
            <a:endParaRPr lang="en-US" dirty="0"/>
          </a:p>
        </p:txBody>
      </p:sp>
      <p:sp>
        <p:nvSpPr>
          <p:cNvPr id="5" name="Date Placeholder 4">
            <a:extLst>
              <a:ext uri="{FF2B5EF4-FFF2-40B4-BE49-F238E27FC236}">
                <a16:creationId xmlns:a16="http://schemas.microsoft.com/office/drawing/2014/main" id="{45CEC2B1-DB58-4C41-A6A3-E5908EF452BA}"/>
              </a:ext>
            </a:extLst>
          </p:cNvPr>
          <p:cNvSpPr>
            <a:spLocks noGrp="1"/>
          </p:cNvSpPr>
          <p:nvPr>
            <p:ph type="dt" sz="half" idx="10"/>
          </p:nvPr>
        </p:nvSpPr>
        <p:spPr/>
        <p:txBody>
          <a:bodyPr/>
          <a:lstStyle/>
          <a:p>
            <a:fld id="{8E479197-A545-0B49-BF6D-04B37CD96674}" type="datetime1">
              <a:rPr lang="en-US" smtClean="0"/>
              <a:t>10/14/19</a:t>
            </a:fld>
            <a:endParaRPr lang="en-US" dirty="0"/>
          </a:p>
        </p:txBody>
      </p:sp>
      <p:sp>
        <p:nvSpPr>
          <p:cNvPr id="6" name="Slide Number Placeholder 5">
            <a:extLst>
              <a:ext uri="{FF2B5EF4-FFF2-40B4-BE49-F238E27FC236}">
                <a16:creationId xmlns:a16="http://schemas.microsoft.com/office/drawing/2014/main" id="{9BCCEAF0-A951-6C45-AE5B-52CE298154CD}"/>
              </a:ext>
            </a:extLst>
          </p:cNvPr>
          <p:cNvSpPr>
            <a:spLocks noGrp="1"/>
          </p:cNvSpPr>
          <p:nvPr>
            <p:ph type="sldNum" sz="quarter" idx="12"/>
          </p:nvPr>
        </p:nvSpPr>
        <p:spPr/>
        <p:txBody>
          <a:bodyPr/>
          <a:lstStyle/>
          <a:p>
            <a:fld id="{6D22F896-40B5-4ADD-8801-0D06FADFA095}" type="slidenum">
              <a:rPr lang="en-US" smtClean="0"/>
              <a:t>3</a:t>
            </a:fld>
            <a:endParaRPr lang="en-US" dirty="0"/>
          </a:p>
        </p:txBody>
      </p:sp>
      <p:pic>
        <p:nvPicPr>
          <p:cNvPr id="9" name="Picture 8">
            <a:extLst>
              <a:ext uri="{FF2B5EF4-FFF2-40B4-BE49-F238E27FC236}">
                <a16:creationId xmlns:a16="http://schemas.microsoft.com/office/drawing/2014/main" id="{F28E7F63-33C1-3741-8326-A4CAA5365E23}"/>
              </a:ext>
            </a:extLst>
          </p:cNvPr>
          <p:cNvPicPr>
            <a:picLocks noChangeAspect="1"/>
          </p:cNvPicPr>
          <p:nvPr/>
        </p:nvPicPr>
        <p:blipFill>
          <a:blip r:embed="rId3"/>
          <a:stretch>
            <a:fillRect/>
          </a:stretch>
        </p:blipFill>
        <p:spPr>
          <a:xfrm>
            <a:off x="5817819" y="1438361"/>
            <a:ext cx="5585562" cy="4917989"/>
          </a:xfrm>
          <a:prstGeom prst="rect">
            <a:avLst/>
          </a:prstGeom>
        </p:spPr>
      </p:pic>
    </p:spTree>
    <p:extLst>
      <p:ext uri="{BB962C8B-B14F-4D97-AF65-F5344CB8AC3E}">
        <p14:creationId xmlns:p14="http://schemas.microsoft.com/office/powerpoint/2010/main" val="235983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2BB0-1EA3-164E-85ED-8661D058CBE7}"/>
              </a:ext>
            </a:extLst>
          </p:cNvPr>
          <p:cNvSpPr>
            <a:spLocks noGrp="1"/>
          </p:cNvSpPr>
          <p:nvPr>
            <p:ph type="title"/>
          </p:nvPr>
        </p:nvSpPr>
        <p:spPr>
          <a:xfrm>
            <a:off x="838200" y="365125"/>
            <a:ext cx="7131908" cy="1460500"/>
          </a:xfrm>
        </p:spPr>
        <p:txBody>
          <a:bodyPr/>
          <a:lstStyle/>
          <a:p>
            <a:r>
              <a:rPr lang="en-US" dirty="0"/>
              <a:t>Telemetry Collection Assets</a:t>
            </a:r>
            <a:br>
              <a:rPr lang="en-US" dirty="0"/>
            </a:br>
            <a:endParaRPr lang="en-US" dirty="0"/>
          </a:p>
        </p:txBody>
      </p:sp>
      <p:sp>
        <p:nvSpPr>
          <p:cNvPr id="3" name="Content Placeholder 2">
            <a:extLst>
              <a:ext uri="{FF2B5EF4-FFF2-40B4-BE49-F238E27FC236}">
                <a16:creationId xmlns:a16="http://schemas.microsoft.com/office/drawing/2014/main" id="{C092B19F-BED4-BD46-A331-F67F50AC036E}"/>
              </a:ext>
            </a:extLst>
          </p:cNvPr>
          <p:cNvSpPr>
            <a:spLocks noGrp="1"/>
          </p:cNvSpPr>
          <p:nvPr>
            <p:ph idx="1"/>
          </p:nvPr>
        </p:nvSpPr>
        <p:spPr>
          <a:xfrm>
            <a:off x="838200" y="1825625"/>
            <a:ext cx="5656868" cy="3206751"/>
          </a:xfrm>
        </p:spPr>
        <p:txBody>
          <a:bodyPr/>
          <a:lstStyle/>
          <a:p>
            <a:r>
              <a:rPr lang="en-US" dirty="0"/>
              <a:t>Anders:  </a:t>
            </a:r>
            <a:r>
              <a:rPr lang="en-US" dirty="0" err="1"/>
              <a:t>Shemya</a:t>
            </a:r>
            <a:r>
              <a:rPr lang="en-US" dirty="0"/>
              <a:t> Island</a:t>
            </a:r>
          </a:p>
          <a:p>
            <a:r>
              <a:rPr lang="en-US" dirty="0" err="1"/>
              <a:t>StoneHouse</a:t>
            </a:r>
            <a:r>
              <a:rPr lang="en-US" dirty="0"/>
              <a:t>:  Ethiopia</a:t>
            </a:r>
          </a:p>
          <a:p>
            <a:r>
              <a:rPr lang="en-US" dirty="0"/>
              <a:t>Transportable Systems</a:t>
            </a:r>
          </a:p>
          <a:p>
            <a:r>
              <a:rPr lang="en-US" dirty="0"/>
              <a:t>EA-3B Aircraft</a:t>
            </a:r>
          </a:p>
          <a:p>
            <a:r>
              <a:rPr lang="en-US" dirty="0"/>
              <a:t>USNS H.H. Arnold   TAGM-9</a:t>
            </a:r>
          </a:p>
          <a:p>
            <a:r>
              <a:rPr lang="en-US" dirty="0"/>
              <a:t>USNS Hoyt Vandenberg  TAGM-10</a:t>
            </a:r>
          </a:p>
        </p:txBody>
      </p:sp>
      <p:sp>
        <p:nvSpPr>
          <p:cNvPr id="4" name="Rectangle 3">
            <a:extLst>
              <a:ext uri="{FF2B5EF4-FFF2-40B4-BE49-F238E27FC236}">
                <a16:creationId xmlns:a16="http://schemas.microsoft.com/office/drawing/2014/main" id="{1928F761-BCC5-2141-B0C1-D287667C8192}"/>
              </a:ext>
            </a:extLst>
          </p:cNvPr>
          <p:cNvSpPr/>
          <p:nvPr/>
        </p:nvSpPr>
        <p:spPr>
          <a:xfrm>
            <a:off x="955625" y="5332625"/>
            <a:ext cx="10017175" cy="369332"/>
          </a:xfrm>
          <a:prstGeom prst="rect">
            <a:avLst/>
          </a:prstGeom>
        </p:spPr>
        <p:txBody>
          <a:bodyPr wrap="square">
            <a:spAutoFit/>
          </a:bodyPr>
          <a:lstStyle/>
          <a:p>
            <a:r>
              <a:rPr lang="en-US" dirty="0"/>
              <a:t>From NSA CCH Publication: Telemetry Intelligence (TELINT) During the Cold War</a:t>
            </a:r>
          </a:p>
        </p:txBody>
      </p:sp>
      <p:pic>
        <p:nvPicPr>
          <p:cNvPr id="6" name="Picture 5">
            <a:extLst>
              <a:ext uri="{FF2B5EF4-FFF2-40B4-BE49-F238E27FC236}">
                <a16:creationId xmlns:a16="http://schemas.microsoft.com/office/drawing/2014/main" id="{4DD68C40-D630-8444-9269-33E4361B2401}"/>
              </a:ext>
            </a:extLst>
          </p:cNvPr>
          <p:cNvPicPr>
            <a:picLocks noChangeAspect="1"/>
          </p:cNvPicPr>
          <p:nvPr/>
        </p:nvPicPr>
        <p:blipFill rotWithShape="1">
          <a:blip r:embed="rId3"/>
          <a:srcRect t="4374" b="5310"/>
          <a:stretch/>
        </p:blipFill>
        <p:spPr>
          <a:xfrm>
            <a:off x="7179275" y="1637098"/>
            <a:ext cx="4507689" cy="3206751"/>
          </a:xfrm>
          <a:prstGeom prst="rect">
            <a:avLst/>
          </a:prstGeom>
        </p:spPr>
      </p:pic>
      <p:sp>
        <p:nvSpPr>
          <p:cNvPr id="5" name="Date Placeholder 4">
            <a:extLst>
              <a:ext uri="{FF2B5EF4-FFF2-40B4-BE49-F238E27FC236}">
                <a16:creationId xmlns:a16="http://schemas.microsoft.com/office/drawing/2014/main" id="{809CE623-4C6E-AE49-A900-56D45ACFF378}"/>
              </a:ext>
            </a:extLst>
          </p:cNvPr>
          <p:cNvSpPr>
            <a:spLocks noGrp="1"/>
          </p:cNvSpPr>
          <p:nvPr>
            <p:ph type="dt" sz="half" idx="10"/>
          </p:nvPr>
        </p:nvSpPr>
        <p:spPr/>
        <p:txBody>
          <a:bodyPr/>
          <a:lstStyle/>
          <a:p>
            <a:fld id="{8E75D600-5E6D-7941-986F-D02B106730E6}" type="datetime1">
              <a:rPr lang="en-US" smtClean="0"/>
              <a:t>10/14/19</a:t>
            </a:fld>
            <a:endParaRPr lang="en-US" dirty="0"/>
          </a:p>
        </p:txBody>
      </p:sp>
      <p:sp>
        <p:nvSpPr>
          <p:cNvPr id="7" name="Slide Number Placeholder 6">
            <a:extLst>
              <a:ext uri="{FF2B5EF4-FFF2-40B4-BE49-F238E27FC236}">
                <a16:creationId xmlns:a16="http://schemas.microsoft.com/office/drawing/2014/main" id="{573EB585-942C-1E41-A27A-95E2FB72328E}"/>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151132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1FA24-5129-2D40-A1E2-CCB4363A9B2A}"/>
              </a:ext>
            </a:extLst>
          </p:cNvPr>
          <p:cNvSpPr>
            <a:spLocks noGrp="1"/>
          </p:cNvSpPr>
          <p:nvPr>
            <p:ph type="title"/>
          </p:nvPr>
        </p:nvSpPr>
        <p:spPr/>
        <p:txBody>
          <a:bodyPr/>
          <a:lstStyle/>
          <a:p>
            <a:r>
              <a:rPr lang="en-US" dirty="0"/>
              <a:t>The Hidden Assets:</a:t>
            </a:r>
          </a:p>
        </p:txBody>
      </p:sp>
      <p:sp>
        <p:nvSpPr>
          <p:cNvPr id="3" name="Content Placeholder 2">
            <a:extLst>
              <a:ext uri="{FF2B5EF4-FFF2-40B4-BE49-F238E27FC236}">
                <a16:creationId xmlns:a16="http://schemas.microsoft.com/office/drawing/2014/main" id="{EEC2122E-E84A-1843-9B60-1A4303C5E3D0}"/>
              </a:ext>
            </a:extLst>
          </p:cNvPr>
          <p:cNvSpPr>
            <a:spLocks noGrp="1"/>
          </p:cNvSpPr>
          <p:nvPr>
            <p:ph idx="1"/>
          </p:nvPr>
        </p:nvSpPr>
        <p:spPr>
          <a:xfrm>
            <a:off x="1141413" y="2249487"/>
            <a:ext cx="5222318" cy="3508762"/>
          </a:xfrm>
        </p:spPr>
        <p:txBody>
          <a:bodyPr>
            <a:normAutofit fontScale="92500"/>
          </a:bodyPr>
          <a:lstStyle/>
          <a:p>
            <a:r>
              <a:rPr lang="en-US" dirty="0"/>
              <a:t>USS Claud Jones		DE-1033</a:t>
            </a:r>
          </a:p>
          <a:p>
            <a:endParaRPr lang="en-US" dirty="0"/>
          </a:p>
          <a:p>
            <a:r>
              <a:rPr lang="en-US" dirty="0"/>
              <a:t>USS John R. Perry		DE-1034</a:t>
            </a:r>
          </a:p>
          <a:p>
            <a:endParaRPr lang="en-US" dirty="0"/>
          </a:p>
          <a:p>
            <a:r>
              <a:rPr lang="en-US" dirty="0"/>
              <a:t>USS Charles Berry		DE-1035</a:t>
            </a:r>
          </a:p>
          <a:p>
            <a:endParaRPr lang="en-US" dirty="0"/>
          </a:p>
          <a:p>
            <a:r>
              <a:rPr lang="en-US" dirty="0"/>
              <a:t>USS McMorris		DE-1036</a:t>
            </a:r>
          </a:p>
          <a:p>
            <a:endParaRPr lang="en-US" dirty="0"/>
          </a:p>
        </p:txBody>
      </p:sp>
      <p:pic>
        <p:nvPicPr>
          <p:cNvPr id="4" name="Picture 3">
            <a:extLst>
              <a:ext uri="{FF2B5EF4-FFF2-40B4-BE49-F238E27FC236}">
                <a16:creationId xmlns:a16="http://schemas.microsoft.com/office/drawing/2014/main" id="{DC117616-0602-A747-8E6C-60D5B5FFC67B}"/>
              </a:ext>
            </a:extLst>
          </p:cNvPr>
          <p:cNvPicPr>
            <a:picLocks noChangeAspect="1"/>
          </p:cNvPicPr>
          <p:nvPr/>
        </p:nvPicPr>
        <p:blipFill rotWithShape="1">
          <a:blip r:embed="rId3"/>
          <a:srcRect l="21769" t="22183" r="17624" b="22887"/>
          <a:stretch/>
        </p:blipFill>
        <p:spPr>
          <a:xfrm>
            <a:off x="6462584" y="2894913"/>
            <a:ext cx="4871648" cy="2863336"/>
          </a:xfrm>
          <a:prstGeom prst="rect">
            <a:avLst/>
          </a:prstGeom>
        </p:spPr>
      </p:pic>
      <p:sp>
        <p:nvSpPr>
          <p:cNvPr id="5" name="Date Placeholder 4">
            <a:extLst>
              <a:ext uri="{FF2B5EF4-FFF2-40B4-BE49-F238E27FC236}">
                <a16:creationId xmlns:a16="http://schemas.microsoft.com/office/drawing/2014/main" id="{65B8C3C0-A4A2-1540-AB3D-B8BC073412E5}"/>
              </a:ext>
            </a:extLst>
          </p:cNvPr>
          <p:cNvSpPr>
            <a:spLocks noGrp="1"/>
          </p:cNvSpPr>
          <p:nvPr>
            <p:ph type="dt" sz="half" idx="10"/>
          </p:nvPr>
        </p:nvSpPr>
        <p:spPr/>
        <p:txBody>
          <a:bodyPr/>
          <a:lstStyle/>
          <a:p>
            <a:fld id="{40359D58-49A7-A74C-8F17-D1A3F8DB8F4D}" type="datetime1">
              <a:rPr lang="en-US" smtClean="0"/>
              <a:t>10/14/19</a:t>
            </a:fld>
            <a:endParaRPr lang="en-US" dirty="0"/>
          </a:p>
        </p:txBody>
      </p:sp>
      <p:sp>
        <p:nvSpPr>
          <p:cNvPr id="6" name="Slide Number Placeholder 5">
            <a:extLst>
              <a:ext uri="{FF2B5EF4-FFF2-40B4-BE49-F238E27FC236}">
                <a16:creationId xmlns:a16="http://schemas.microsoft.com/office/drawing/2014/main" id="{8EE7D95C-3D01-6B4D-973C-D7A776CE1158}"/>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192390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3438-2F83-FF4D-93D5-60B80555D21B}"/>
              </a:ext>
            </a:extLst>
          </p:cNvPr>
          <p:cNvSpPr>
            <a:spLocks noGrp="1"/>
          </p:cNvSpPr>
          <p:nvPr>
            <p:ph type="title"/>
          </p:nvPr>
        </p:nvSpPr>
        <p:spPr/>
        <p:txBody>
          <a:bodyPr/>
          <a:lstStyle/>
          <a:p>
            <a:r>
              <a:rPr lang="en-US" dirty="0"/>
              <a:t>Claud Jones Class Destroyer Escorts</a:t>
            </a:r>
          </a:p>
        </p:txBody>
      </p:sp>
      <p:sp>
        <p:nvSpPr>
          <p:cNvPr id="3" name="Content Placeholder 2">
            <a:extLst>
              <a:ext uri="{FF2B5EF4-FFF2-40B4-BE49-F238E27FC236}">
                <a16:creationId xmlns:a16="http://schemas.microsoft.com/office/drawing/2014/main" id="{8569B867-7EA5-B847-814B-6E52ABD99249}"/>
              </a:ext>
            </a:extLst>
          </p:cNvPr>
          <p:cNvSpPr>
            <a:spLocks noGrp="1"/>
          </p:cNvSpPr>
          <p:nvPr>
            <p:ph idx="1"/>
          </p:nvPr>
        </p:nvSpPr>
        <p:spPr>
          <a:xfrm>
            <a:off x="4073611" y="1785584"/>
            <a:ext cx="4267200" cy="540456"/>
          </a:xfrm>
        </p:spPr>
        <p:txBody>
          <a:bodyPr>
            <a:normAutofit/>
          </a:bodyPr>
          <a:lstStyle/>
          <a:p>
            <a:pPr marL="0" indent="0">
              <a:buNone/>
            </a:pPr>
            <a:r>
              <a:rPr lang="en-US" dirty="0"/>
              <a:t>Specifications</a:t>
            </a:r>
          </a:p>
        </p:txBody>
      </p:sp>
      <p:sp>
        <p:nvSpPr>
          <p:cNvPr id="4" name="Rectangle 2">
            <a:extLst>
              <a:ext uri="{FF2B5EF4-FFF2-40B4-BE49-F238E27FC236}">
                <a16:creationId xmlns:a16="http://schemas.microsoft.com/office/drawing/2014/main" id="{C7B41D50-51A0-F448-8EE4-4EB389C3580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DAEB7947-F6C1-694F-AFAF-21BC8CEF6E6D}"/>
              </a:ext>
            </a:extLst>
          </p:cNvPr>
          <p:cNvSpPr/>
          <p:nvPr/>
        </p:nvSpPr>
        <p:spPr>
          <a:xfrm>
            <a:off x="6207211" y="2801547"/>
            <a:ext cx="5257800" cy="2862322"/>
          </a:xfrm>
          <a:prstGeom prst="rect">
            <a:avLst/>
          </a:prstGeom>
        </p:spPr>
        <p:txBody>
          <a:bodyPr wrap="square">
            <a:spAutoFit/>
          </a:bodyPr>
          <a:lstStyle/>
          <a:p>
            <a:r>
              <a:rPr lang="en-US" dirty="0"/>
              <a:t>Speed:	22 knots (41 km/h)</a:t>
            </a:r>
          </a:p>
          <a:p>
            <a:r>
              <a:rPr lang="en-US" dirty="0"/>
              <a:t>Range:	7,000 nm (13,000 km) at 12 </a:t>
            </a:r>
            <a:r>
              <a:rPr lang="en-US" dirty="0" err="1"/>
              <a:t>kn</a:t>
            </a:r>
            <a:r>
              <a:rPr lang="en-US" dirty="0"/>
              <a:t> (22 km/h)</a:t>
            </a:r>
          </a:p>
          <a:p>
            <a:r>
              <a:rPr lang="en-US" dirty="0"/>
              <a:t> </a:t>
            </a:r>
          </a:p>
          <a:p>
            <a:r>
              <a:rPr lang="en-US" dirty="0"/>
              <a:t>Complement:	175  (including CTs??)</a:t>
            </a:r>
          </a:p>
          <a:p>
            <a:r>
              <a:rPr lang="en-US" dirty="0"/>
              <a:t> </a:t>
            </a:r>
          </a:p>
          <a:p>
            <a:r>
              <a:rPr lang="en-US" dirty="0"/>
              <a:t>Armament:	</a:t>
            </a:r>
          </a:p>
          <a:p>
            <a:r>
              <a:rPr lang="en-US" dirty="0"/>
              <a:t>2 × single 3"/50 caliber guns (Aft guns removed on</a:t>
            </a:r>
          </a:p>
          <a:p>
            <a:r>
              <a:rPr lang="en-US" dirty="0"/>
              <a:t>    Berry and Perry)</a:t>
            </a:r>
          </a:p>
          <a:p>
            <a:r>
              <a:rPr lang="en-US" dirty="0"/>
              <a:t>2 × triple 12.75 in (324 mm) Mk.32 torpedo tubes</a:t>
            </a:r>
          </a:p>
          <a:p>
            <a:r>
              <a:rPr lang="en-US" dirty="0"/>
              <a:t>2 × Hedgehog anti-submarine mortars</a:t>
            </a:r>
          </a:p>
        </p:txBody>
      </p:sp>
      <p:sp>
        <p:nvSpPr>
          <p:cNvPr id="6" name="Rectangle 5">
            <a:extLst>
              <a:ext uri="{FF2B5EF4-FFF2-40B4-BE49-F238E27FC236}">
                <a16:creationId xmlns:a16="http://schemas.microsoft.com/office/drawing/2014/main" id="{817FAF6D-8944-F048-98AD-FC3064F9A3FD}"/>
              </a:ext>
            </a:extLst>
          </p:cNvPr>
          <p:cNvSpPr/>
          <p:nvPr/>
        </p:nvSpPr>
        <p:spPr>
          <a:xfrm>
            <a:off x="838200" y="2648133"/>
            <a:ext cx="4796481" cy="3416320"/>
          </a:xfrm>
          <a:prstGeom prst="rect">
            <a:avLst/>
          </a:prstGeom>
        </p:spPr>
        <p:txBody>
          <a:bodyPr wrap="square">
            <a:spAutoFit/>
          </a:bodyPr>
          <a:lstStyle/>
          <a:p>
            <a:r>
              <a:rPr lang="en-US" dirty="0"/>
              <a:t>Displacement:	</a:t>
            </a:r>
          </a:p>
          <a:p>
            <a:r>
              <a:rPr lang="en-US" dirty="0"/>
              <a:t>1,314 long tons (1,335 t) standard</a:t>
            </a:r>
          </a:p>
          <a:p>
            <a:r>
              <a:rPr lang="en-US" dirty="0"/>
              <a:t>1,970 long tons (2,000 t) full load</a:t>
            </a:r>
          </a:p>
          <a:p>
            <a:r>
              <a:rPr lang="en-US" dirty="0"/>
              <a:t> </a:t>
            </a:r>
          </a:p>
          <a:p>
            <a:r>
              <a:rPr lang="en-US" dirty="0"/>
              <a:t>Length:	312 ft 0 in (95.1 m) </a:t>
            </a:r>
            <a:r>
              <a:rPr lang="en-US" dirty="0" err="1"/>
              <a:t>oa</a:t>
            </a:r>
            <a:endParaRPr lang="en-US" dirty="0"/>
          </a:p>
          <a:p>
            <a:r>
              <a:rPr lang="en-US" dirty="0"/>
              <a:t>Beam:	38 ft 0 in (11.6 m)</a:t>
            </a:r>
          </a:p>
          <a:p>
            <a:r>
              <a:rPr lang="en-US" dirty="0"/>
              <a:t>Draft:	12 ft 1 in (3.7 m)</a:t>
            </a:r>
          </a:p>
          <a:p>
            <a:r>
              <a:rPr lang="en-US" dirty="0"/>
              <a:t> </a:t>
            </a:r>
          </a:p>
          <a:p>
            <a:r>
              <a:rPr lang="en-US" dirty="0"/>
              <a:t>Propulsion:	</a:t>
            </a:r>
          </a:p>
          <a:p>
            <a:r>
              <a:rPr lang="en-US" dirty="0"/>
              <a:t>4 × Fairbanks-Morse 38ND8 diesel engines</a:t>
            </a:r>
          </a:p>
          <a:p>
            <a:r>
              <a:rPr lang="en-US" dirty="0"/>
              <a:t>9,200 </a:t>
            </a:r>
            <a:r>
              <a:rPr lang="en-US" dirty="0" err="1"/>
              <a:t>shp</a:t>
            </a:r>
            <a:r>
              <a:rPr lang="en-US" dirty="0"/>
              <a:t> (6,860 kW)</a:t>
            </a:r>
          </a:p>
          <a:p>
            <a:r>
              <a:rPr lang="en-US" dirty="0"/>
              <a:t>Single shaft</a:t>
            </a:r>
          </a:p>
        </p:txBody>
      </p:sp>
      <p:sp>
        <p:nvSpPr>
          <p:cNvPr id="7" name="Date Placeholder 6">
            <a:extLst>
              <a:ext uri="{FF2B5EF4-FFF2-40B4-BE49-F238E27FC236}">
                <a16:creationId xmlns:a16="http://schemas.microsoft.com/office/drawing/2014/main" id="{9FE3593C-F17A-D543-8434-B27EDDF6DA1C}"/>
              </a:ext>
            </a:extLst>
          </p:cNvPr>
          <p:cNvSpPr>
            <a:spLocks noGrp="1"/>
          </p:cNvSpPr>
          <p:nvPr>
            <p:ph type="dt" sz="half" idx="10"/>
          </p:nvPr>
        </p:nvSpPr>
        <p:spPr/>
        <p:txBody>
          <a:bodyPr/>
          <a:lstStyle/>
          <a:p>
            <a:fld id="{F0EBDC74-8FFF-6340-B369-2B99604236E9}" type="datetime1">
              <a:rPr lang="en-US" smtClean="0"/>
              <a:t>10/14/19</a:t>
            </a:fld>
            <a:endParaRPr lang="en-US" dirty="0"/>
          </a:p>
        </p:txBody>
      </p:sp>
      <p:sp>
        <p:nvSpPr>
          <p:cNvPr id="8" name="Slide Number Placeholder 7">
            <a:extLst>
              <a:ext uri="{FF2B5EF4-FFF2-40B4-BE49-F238E27FC236}">
                <a16:creationId xmlns:a16="http://schemas.microsoft.com/office/drawing/2014/main" id="{A37E597C-FB05-8946-A3A6-E41BB2430225}"/>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55105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8735-3FEB-B147-A827-3122712209A6}"/>
              </a:ext>
            </a:extLst>
          </p:cNvPr>
          <p:cNvSpPr>
            <a:spLocks noGrp="1"/>
          </p:cNvSpPr>
          <p:nvPr>
            <p:ph type="title"/>
          </p:nvPr>
        </p:nvSpPr>
        <p:spPr/>
        <p:txBody>
          <a:bodyPr/>
          <a:lstStyle/>
          <a:p>
            <a:r>
              <a:rPr lang="en-US" dirty="0"/>
              <a:t>Telemetry Intercept Suite</a:t>
            </a:r>
          </a:p>
        </p:txBody>
      </p:sp>
      <p:sp>
        <p:nvSpPr>
          <p:cNvPr id="3" name="Content Placeholder 2">
            <a:extLst>
              <a:ext uri="{FF2B5EF4-FFF2-40B4-BE49-F238E27FC236}">
                <a16:creationId xmlns:a16="http://schemas.microsoft.com/office/drawing/2014/main" id="{D49F6DFC-1DF4-C149-B2AC-82D42BE57358}"/>
              </a:ext>
            </a:extLst>
          </p:cNvPr>
          <p:cNvSpPr>
            <a:spLocks noGrp="1"/>
          </p:cNvSpPr>
          <p:nvPr>
            <p:ph idx="1"/>
          </p:nvPr>
        </p:nvSpPr>
        <p:spPr>
          <a:xfrm>
            <a:off x="838200" y="1825625"/>
            <a:ext cx="3845011" cy="942289"/>
          </a:xfrm>
        </p:spPr>
        <p:txBody>
          <a:bodyPr/>
          <a:lstStyle/>
          <a:p>
            <a:r>
              <a:rPr lang="en-US" dirty="0"/>
              <a:t>Before Modification:</a:t>
            </a:r>
          </a:p>
        </p:txBody>
      </p:sp>
      <p:sp>
        <p:nvSpPr>
          <p:cNvPr id="4" name="Rectangle 2">
            <a:extLst>
              <a:ext uri="{FF2B5EF4-FFF2-40B4-BE49-F238E27FC236}">
                <a16:creationId xmlns:a16="http://schemas.microsoft.com/office/drawing/2014/main" id="{B1F341E6-63D9-5443-9302-4DEDEB79D6BB}"/>
              </a:ext>
            </a:extLst>
          </p:cNvPr>
          <p:cNvSpPr>
            <a:spLocks noChangeArrowheads="1"/>
          </p:cNvSpPr>
          <p:nvPr/>
        </p:nvSpPr>
        <p:spPr bwMode="auto">
          <a:xfrm>
            <a:off x="5980670" y="25447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8">
            <a:extLst>
              <a:ext uri="{FF2B5EF4-FFF2-40B4-BE49-F238E27FC236}">
                <a16:creationId xmlns:a16="http://schemas.microsoft.com/office/drawing/2014/main" id="{D4E770B6-40CF-A742-8CD6-8654DABF6A8D}"/>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29771" t="19685" r="18731" b="23604"/>
          <a:stretch/>
        </p:blipFill>
        <p:spPr bwMode="auto">
          <a:xfrm>
            <a:off x="5408141" y="1825625"/>
            <a:ext cx="5945659" cy="43647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6FEE987-6C24-6D42-BC8B-318F15A814D2}"/>
              </a:ext>
            </a:extLst>
          </p:cNvPr>
          <p:cNvSpPr txBox="1"/>
          <p:nvPr/>
        </p:nvSpPr>
        <p:spPr>
          <a:xfrm>
            <a:off x="1105930" y="2599673"/>
            <a:ext cx="3350741" cy="1477328"/>
          </a:xfrm>
          <a:prstGeom prst="rect">
            <a:avLst/>
          </a:prstGeom>
          <a:noFill/>
        </p:spPr>
        <p:txBody>
          <a:bodyPr wrap="square" rtlCol="0">
            <a:spAutoFit/>
          </a:bodyPr>
          <a:lstStyle/>
          <a:p>
            <a:r>
              <a:rPr lang="en-US" dirty="0"/>
              <a:t>No SUPRAD compartment</a:t>
            </a:r>
          </a:p>
          <a:p>
            <a:endParaRPr lang="en-US" dirty="0"/>
          </a:p>
          <a:p>
            <a:r>
              <a:rPr lang="en-US" dirty="0"/>
              <a:t>No intercept antennas</a:t>
            </a:r>
          </a:p>
          <a:p>
            <a:endParaRPr lang="en-US" dirty="0"/>
          </a:p>
          <a:p>
            <a:r>
              <a:rPr lang="en-US" dirty="0"/>
              <a:t>After deck gun</a:t>
            </a:r>
          </a:p>
        </p:txBody>
      </p:sp>
      <p:sp>
        <p:nvSpPr>
          <p:cNvPr id="5" name="Date Placeholder 4">
            <a:extLst>
              <a:ext uri="{FF2B5EF4-FFF2-40B4-BE49-F238E27FC236}">
                <a16:creationId xmlns:a16="http://schemas.microsoft.com/office/drawing/2014/main" id="{3C404533-312E-AF48-BFC6-980E5693BA0B}"/>
              </a:ext>
            </a:extLst>
          </p:cNvPr>
          <p:cNvSpPr>
            <a:spLocks noGrp="1"/>
          </p:cNvSpPr>
          <p:nvPr>
            <p:ph type="dt" sz="half" idx="10"/>
          </p:nvPr>
        </p:nvSpPr>
        <p:spPr/>
        <p:txBody>
          <a:bodyPr/>
          <a:lstStyle/>
          <a:p>
            <a:fld id="{F4D81258-70C9-0D4A-813C-A14DF0D1EB79}" type="datetime1">
              <a:rPr lang="en-US" smtClean="0"/>
              <a:t>10/14/19</a:t>
            </a:fld>
            <a:endParaRPr lang="en-US" dirty="0"/>
          </a:p>
        </p:txBody>
      </p:sp>
      <p:sp>
        <p:nvSpPr>
          <p:cNvPr id="7" name="Slide Number Placeholder 6">
            <a:extLst>
              <a:ext uri="{FF2B5EF4-FFF2-40B4-BE49-F238E27FC236}">
                <a16:creationId xmlns:a16="http://schemas.microsoft.com/office/drawing/2014/main" id="{1919CA43-5576-3244-BEDE-7B432C5A82D1}"/>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1843805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A767-6DD2-5748-A311-4E4D096CE359}"/>
              </a:ext>
            </a:extLst>
          </p:cNvPr>
          <p:cNvSpPr>
            <a:spLocks noGrp="1"/>
          </p:cNvSpPr>
          <p:nvPr>
            <p:ph type="title"/>
          </p:nvPr>
        </p:nvSpPr>
        <p:spPr/>
        <p:txBody>
          <a:bodyPr/>
          <a:lstStyle/>
          <a:p>
            <a:r>
              <a:rPr lang="en-US" dirty="0"/>
              <a:t>Telemetry Intercept Suite</a:t>
            </a:r>
          </a:p>
        </p:txBody>
      </p:sp>
      <p:sp>
        <p:nvSpPr>
          <p:cNvPr id="3" name="Content Placeholder 2">
            <a:extLst>
              <a:ext uri="{FF2B5EF4-FFF2-40B4-BE49-F238E27FC236}">
                <a16:creationId xmlns:a16="http://schemas.microsoft.com/office/drawing/2014/main" id="{AED29209-5456-0D4F-8FF0-97CADCB1AB60}"/>
              </a:ext>
            </a:extLst>
          </p:cNvPr>
          <p:cNvSpPr>
            <a:spLocks noGrp="1"/>
          </p:cNvSpPr>
          <p:nvPr>
            <p:ph idx="1"/>
          </p:nvPr>
        </p:nvSpPr>
        <p:spPr>
          <a:xfrm>
            <a:off x="838201" y="1825625"/>
            <a:ext cx="3078892" cy="633370"/>
          </a:xfrm>
        </p:spPr>
        <p:txBody>
          <a:bodyPr/>
          <a:lstStyle/>
          <a:p>
            <a:r>
              <a:rPr lang="en-US" dirty="0"/>
              <a:t>After Modification</a:t>
            </a:r>
          </a:p>
        </p:txBody>
      </p:sp>
      <p:pic>
        <p:nvPicPr>
          <p:cNvPr id="4" name="Picture 3">
            <a:extLst>
              <a:ext uri="{FF2B5EF4-FFF2-40B4-BE49-F238E27FC236}">
                <a16:creationId xmlns:a16="http://schemas.microsoft.com/office/drawing/2014/main" id="{FD565CF6-7FA0-274E-A8E0-948288A3D8F9}"/>
              </a:ext>
            </a:extLst>
          </p:cNvPr>
          <p:cNvPicPr/>
          <p:nvPr/>
        </p:nvPicPr>
        <p:blipFill rotWithShape="1">
          <a:blip r:embed="rId3" cstate="print">
            <a:extLst>
              <a:ext uri="{28A0092B-C50C-407E-A947-70E740481C1C}">
                <a14:useLocalDpi xmlns:a14="http://schemas.microsoft.com/office/drawing/2010/main" val="0"/>
              </a:ext>
            </a:extLst>
          </a:blip>
          <a:srcRect l="61958" t="24281" r="6242" b="43263"/>
          <a:stretch/>
        </p:blipFill>
        <p:spPr bwMode="auto">
          <a:xfrm>
            <a:off x="5535826" y="1825625"/>
            <a:ext cx="5938468" cy="4550462"/>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ABE5A40E-33D6-A343-A8E0-9953947D6038}"/>
              </a:ext>
            </a:extLst>
          </p:cNvPr>
          <p:cNvSpPr txBox="1"/>
          <p:nvPr/>
        </p:nvSpPr>
        <p:spPr>
          <a:xfrm>
            <a:off x="1062681" y="2593932"/>
            <a:ext cx="3459892" cy="2677656"/>
          </a:xfrm>
          <a:prstGeom prst="rect">
            <a:avLst/>
          </a:prstGeom>
          <a:noFill/>
        </p:spPr>
        <p:txBody>
          <a:bodyPr wrap="square" rtlCol="0">
            <a:spAutoFit/>
          </a:bodyPr>
          <a:lstStyle/>
          <a:p>
            <a:r>
              <a:rPr lang="en-US" dirty="0"/>
              <a:t>SUPRAD compartment in front of aft stack</a:t>
            </a:r>
          </a:p>
          <a:p>
            <a:endParaRPr lang="en-US" sz="2400" dirty="0"/>
          </a:p>
          <a:p>
            <a:r>
              <a:rPr lang="en-US" dirty="0"/>
              <a:t>Telemetry intercept antennas</a:t>
            </a:r>
          </a:p>
          <a:p>
            <a:endParaRPr lang="en-US" dirty="0"/>
          </a:p>
          <a:p>
            <a:r>
              <a:rPr lang="en-US" dirty="0"/>
              <a:t>SHF dish Antenna</a:t>
            </a:r>
          </a:p>
          <a:p>
            <a:endParaRPr lang="en-US" dirty="0"/>
          </a:p>
          <a:p>
            <a:r>
              <a:rPr lang="en-US" dirty="0"/>
              <a:t>Aft deck gun </a:t>
            </a:r>
            <a:r>
              <a:rPr lang="en-US"/>
              <a:t>removed (Berry </a:t>
            </a:r>
            <a:r>
              <a:rPr lang="en-US" dirty="0"/>
              <a:t>shown)</a:t>
            </a:r>
          </a:p>
        </p:txBody>
      </p:sp>
      <p:sp>
        <p:nvSpPr>
          <p:cNvPr id="6" name="Date Placeholder 5">
            <a:extLst>
              <a:ext uri="{FF2B5EF4-FFF2-40B4-BE49-F238E27FC236}">
                <a16:creationId xmlns:a16="http://schemas.microsoft.com/office/drawing/2014/main" id="{8E3E6C13-F346-4E45-800E-4274A6F3609D}"/>
              </a:ext>
            </a:extLst>
          </p:cNvPr>
          <p:cNvSpPr>
            <a:spLocks noGrp="1"/>
          </p:cNvSpPr>
          <p:nvPr>
            <p:ph type="dt" sz="half" idx="10"/>
          </p:nvPr>
        </p:nvSpPr>
        <p:spPr/>
        <p:txBody>
          <a:bodyPr/>
          <a:lstStyle/>
          <a:p>
            <a:fld id="{A1340EFB-EAF1-C143-8BFF-A7204A4E4559}" type="datetime1">
              <a:rPr lang="en-US" smtClean="0"/>
              <a:t>10/14/19</a:t>
            </a:fld>
            <a:endParaRPr lang="en-US" dirty="0"/>
          </a:p>
        </p:txBody>
      </p:sp>
      <p:sp>
        <p:nvSpPr>
          <p:cNvPr id="7" name="Slide Number Placeholder 6">
            <a:extLst>
              <a:ext uri="{FF2B5EF4-FFF2-40B4-BE49-F238E27FC236}">
                <a16:creationId xmlns:a16="http://schemas.microsoft.com/office/drawing/2014/main" id="{85726B06-3850-2A4E-AD25-9BFF38FD35D3}"/>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60911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113B-E113-1A4A-BA88-514C90580F3C}"/>
              </a:ext>
            </a:extLst>
          </p:cNvPr>
          <p:cNvSpPr>
            <a:spLocks noGrp="1"/>
          </p:cNvSpPr>
          <p:nvPr>
            <p:ph type="title"/>
          </p:nvPr>
        </p:nvSpPr>
        <p:spPr/>
        <p:txBody>
          <a:bodyPr/>
          <a:lstStyle/>
          <a:p>
            <a:r>
              <a:rPr lang="en-US" dirty="0"/>
              <a:t>Telemetry Intercept Suite</a:t>
            </a:r>
          </a:p>
        </p:txBody>
      </p:sp>
      <p:sp>
        <p:nvSpPr>
          <p:cNvPr id="3" name="Content Placeholder 2">
            <a:extLst>
              <a:ext uri="{FF2B5EF4-FFF2-40B4-BE49-F238E27FC236}">
                <a16:creationId xmlns:a16="http://schemas.microsoft.com/office/drawing/2014/main" id="{A69A3231-52C5-C045-8BD6-256F9AC7080B}"/>
              </a:ext>
            </a:extLst>
          </p:cNvPr>
          <p:cNvSpPr>
            <a:spLocks noGrp="1"/>
          </p:cNvSpPr>
          <p:nvPr>
            <p:ph idx="1"/>
          </p:nvPr>
        </p:nvSpPr>
        <p:spPr>
          <a:xfrm>
            <a:off x="838200" y="1825626"/>
            <a:ext cx="4005649" cy="670440"/>
          </a:xfrm>
        </p:spPr>
        <p:txBody>
          <a:bodyPr/>
          <a:lstStyle/>
          <a:p>
            <a:r>
              <a:rPr lang="en-US" dirty="0"/>
              <a:t>SUPRAD Layout</a:t>
            </a:r>
          </a:p>
          <a:p>
            <a:pPr marL="0" indent="0">
              <a:buNone/>
            </a:pPr>
            <a:endParaRPr lang="en-US" dirty="0"/>
          </a:p>
        </p:txBody>
      </p:sp>
      <p:pic>
        <p:nvPicPr>
          <p:cNvPr id="4" name="Picture 3">
            <a:extLst>
              <a:ext uri="{FF2B5EF4-FFF2-40B4-BE49-F238E27FC236}">
                <a16:creationId xmlns:a16="http://schemas.microsoft.com/office/drawing/2014/main" id="{30A2880E-8F78-B140-B463-C512380AACE7}"/>
              </a:ext>
            </a:extLst>
          </p:cNvPr>
          <p:cNvPicPr/>
          <p:nvPr/>
        </p:nvPicPr>
        <p:blipFill>
          <a:blip r:embed="rId3">
            <a:extLst>
              <a:ext uri="{28A0092B-C50C-407E-A947-70E740481C1C}">
                <a14:useLocalDpi xmlns:a14="http://schemas.microsoft.com/office/drawing/2010/main" val="0"/>
              </a:ext>
            </a:extLst>
          </a:blip>
          <a:stretch>
            <a:fillRect/>
          </a:stretch>
        </p:blipFill>
        <p:spPr>
          <a:xfrm>
            <a:off x="5696465" y="2026508"/>
            <a:ext cx="5657335" cy="3950628"/>
          </a:xfrm>
          <a:prstGeom prst="rect">
            <a:avLst/>
          </a:prstGeom>
        </p:spPr>
      </p:pic>
      <p:sp>
        <p:nvSpPr>
          <p:cNvPr id="5" name="TextBox 4">
            <a:extLst>
              <a:ext uri="{FF2B5EF4-FFF2-40B4-BE49-F238E27FC236}">
                <a16:creationId xmlns:a16="http://schemas.microsoft.com/office/drawing/2014/main" id="{875261AD-471F-3D41-BCA7-64FD853A5D00}"/>
              </a:ext>
            </a:extLst>
          </p:cNvPr>
          <p:cNvSpPr txBox="1"/>
          <p:nvPr/>
        </p:nvSpPr>
        <p:spPr>
          <a:xfrm>
            <a:off x="1075039" y="2584544"/>
            <a:ext cx="3904735" cy="3970318"/>
          </a:xfrm>
          <a:prstGeom prst="rect">
            <a:avLst/>
          </a:prstGeom>
          <a:noFill/>
        </p:spPr>
        <p:txBody>
          <a:bodyPr wrap="square" rtlCol="0">
            <a:spAutoFit/>
          </a:bodyPr>
          <a:lstStyle/>
          <a:p>
            <a:r>
              <a:rPr lang="en-US" dirty="0"/>
              <a:t>Telemetry intercept positions</a:t>
            </a:r>
          </a:p>
          <a:p>
            <a:endParaRPr lang="en-US" dirty="0"/>
          </a:p>
          <a:p>
            <a:r>
              <a:rPr lang="en-US" dirty="0"/>
              <a:t>Supervisor position</a:t>
            </a:r>
          </a:p>
          <a:p>
            <a:endParaRPr lang="en-US" dirty="0"/>
          </a:p>
          <a:p>
            <a:r>
              <a:rPr lang="en-US" dirty="0"/>
              <a:t>14-track high-speed recorders</a:t>
            </a:r>
          </a:p>
          <a:p>
            <a:endParaRPr lang="en-US" dirty="0"/>
          </a:p>
          <a:p>
            <a:r>
              <a:rPr lang="en-US" dirty="0"/>
              <a:t>Test equipment</a:t>
            </a:r>
          </a:p>
          <a:p>
            <a:endParaRPr lang="en-US" dirty="0"/>
          </a:p>
          <a:p>
            <a:r>
              <a:rPr lang="en-US" dirty="0"/>
              <a:t>Chairs bolted to deck</a:t>
            </a:r>
          </a:p>
          <a:p>
            <a:endParaRPr lang="en-US" dirty="0"/>
          </a:p>
          <a:p>
            <a:r>
              <a:rPr lang="en-US" dirty="0"/>
              <a:t>HF  intercept position (not visible)</a:t>
            </a:r>
          </a:p>
          <a:p>
            <a:endParaRPr lang="en-US" dirty="0"/>
          </a:p>
          <a:p>
            <a:r>
              <a:rPr lang="en-US" dirty="0"/>
              <a:t>NSG Secure comms (not visible)</a:t>
            </a:r>
          </a:p>
          <a:p>
            <a:endParaRPr lang="en-US" dirty="0"/>
          </a:p>
        </p:txBody>
      </p:sp>
      <p:sp>
        <p:nvSpPr>
          <p:cNvPr id="6" name="Date Placeholder 5">
            <a:extLst>
              <a:ext uri="{FF2B5EF4-FFF2-40B4-BE49-F238E27FC236}">
                <a16:creationId xmlns:a16="http://schemas.microsoft.com/office/drawing/2014/main" id="{F57CAA18-4DE4-2D4F-9BBF-635DAB5A2E91}"/>
              </a:ext>
            </a:extLst>
          </p:cNvPr>
          <p:cNvSpPr>
            <a:spLocks noGrp="1"/>
          </p:cNvSpPr>
          <p:nvPr>
            <p:ph type="dt" sz="half" idx="10"/>
          </p:nvPr>
        </p:nvSpPr>
        <p:spPr/>
        <p:txBody>
          <a:bodyPr/>
          <a:lstStyle/>
          <a:p>
            <a:fld id="{BE5F87BA-9988-E74C-950C-9D9E4791A194}" type="datetime1">
              <a:rPr lang="en-US" smtClean="0"/>
              <a:t>10/14/19</a:t>
            </a:fld>
            <a:endParaRPr lang="en-US" dirty="0"/>
          </a:p>
        </p:txBody>
      </p:sp>
      <p:sp>
        <p:nvSpPr>
          <p:cNvPr id="7" name="Slide Number Placeholder 6">
            <a:extLst>
              <a:ext uri="{FF2B5EF4-FFF2-40B4-BE49-F238E27FC236}">
                <a16:creationId xmlns:a16="http://schemas.microsoft.com/office/drawing/2014/main" id="{3A944FE7-F8A1-A648-94BE-1C2B45797B63}"/>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184963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58CFD-AE4E-A343-99EE-A821D6EF1DDE}"/>
              </a:ext>
            </a:extLst>
          </p:cNvPr>
          <p:cNvSpPr>
            <a:spLocks noGrp="1"/>
          </p:cNvSpPr>
          <p:nvPr>
            <p:ph type="title"/>
          </p:nvPr>
        </p:nvSpPr>
        <p:spPr/>
        <p:txBody>
          <a:bodyPr/>
          <a:lstStyle/>
          <a:p>
            <a:r>
              <a:rPr lang="en-US" dirty="0"/>
              <a:t>Telemetry Intercept Suite</a:t>
            </a:r>
          </a:p>
        </p:txBody>
      </p:sp>
      <p:sp>
        <p:nvSpPr>
          <p:cNvPr id="3" name="Content Placeholder 2">
            <a:extLst>
              <a:ext uri="{FF2B5EF4-FFF2-40B4-BE49-F238E27FC236}">
                <a16:creationId xmlns:a16="http://schemas.microsoft.com/office/drawing/2014/main" id="{741701D7-9F02-0B41-8C33-2136409DC11A}"/>
              </a:ext>
            </a:extLst>
          </p:cNvPr>
          <p:cNvSpPr>
            <a:spLocks noGrp="1"/>
          </p:cNvSpPr>
          <p:nvPr>
            <p:ph idx="1"/>
          </p:nvPr>
        </p:nvSpPr>
        <p:spPr>
          <a:xfrm>
            <a:off x="838200" y="1825625"/>
            <a:ext cx="4882978" cy="756937"/>
          </a:xfrm>
        </p:spPr>
        <p:txBody>
          <a:bodyPr/>
          <a:lstStyle/>
          <a:p>
            <a:r>
              <a:rPr lang="en-US" dirty="0"/>
              <a:t>Telemetry Intercept Position</a:t>
            </a:r>
          </a:p>
        </p:txBody>
      </p:sp>
      <p:pic>
        <p:nvPicPr>
          <p:cNvPr id="5" name="Picture 4">
            <a:extLst>
              <a:ext uri="{FF2B5EF4-FFF2-40B4-BE49-F238E27FC236}">
                <a16:creationId xmlns:a16="http://schemas.microsoft.com/office/drawing/2014/main" id="{48289304-3270-0B4E-BC98-8E3674680726}"/>
              </a:ext>
            </a:extLst>
          </p:cNvPr>
          <p:cNvPicPr>
            <a:picLocks noChangeAspect="1"/>
          </p:cNvPicPr>
          <p:nvPr/>
        </p:nvPicPr>
        <p:blipFill rotWithShape="1">
          <a:blip r:embed="rId3"/>
          <a:srcRect l="10875" t="6318" r="28923" b="24229"/>
          <a:stretch/>
        </p:blipFill>
        <p:spPr>
          <a:xfrm>
            <a:off x="8241957" y="848194"/>
            <a:ext cx="2718486" cy="5342542"/>
          </a:xfrm>
          <a:prstGeom prst="rect">
            <a:avLst/>
          </a:prstGeom>
        </p:spPr>
      </p:pic>
      <p:sp>
        <p:nvSpPr>
          <p:cNvPr id="6" name="TextBox 5">
            <a:extLst>
              <a:ext uri="{FF2B5EF4-FFF2-40B4-BE49-F238E27FC236}">
                <a16:creationId xmlns:a16="http://schemas.microsoft.com/office/drawing/2014/main" id="{E63A7013-7948-9F4D-9C8D-AE9D9E8EE926}"/>
              </a:ext>
            </a:extLst>
          </p:cNvPr>
          <p:cNvSpPr txBox="1"/>
          <p:nvPr/>
        </p:nvSpPr>
        <p:spPr>
          <a:xfrm>
            <a:off x="1213022" y="2730843"/>
            <a:ext cx="4882978" cy="2585323"/>
          </a:xfrm>
          <a:prstGeom prst="rect">
            <a:avLst/>
          </a:prstGeom>
          <a:noFill/>
        </p:spPr>
        <p:txBody>
          <a:bodyPr wrap="square" rtlCol="0">
            <a:spAutoFit/>
          </a:bodyPr>
          <a:lstStyle/>
          <a:p>
            <a:r>
              <a:rPr lang="en-US" dirty="0"/>
              <a:t>Demodulators</a:t>
            </a:r>
          </a:p>
          <a:p>
            <a:endParaRPr lang="en-US" dirty="0"/>
          </a:p>
          <a:p>
            <a:r>
              <a:rPr lang="en-US" dirty="0"/>
              <a:t>Oscilloscopes for signal display</a:t>
            </a:r>
          </a:p>
          <a:p>
            <a:endParaRPr lang="en-US" dirty="0"/>
          </a:p>
          <a:p>
            <a:r>
              <a:rPr lang="en-US" dirty="0"/>
              <a:t>Patch Panel</a:t>
            </a:r>
          </a:p>
          <a:p>
            <a:endParaRPr lang="en-US" dirty="0"/>
          </a:p>
          <a:p>
            <a:r>
              <a:rPr lang="en-US" dirty="0"/>
              <a:t>VHF and UHF receivers</a:t>
            </a:r>
          </a:p>
          <a:p>
            <a:endParaRPr lang="en-US" dirty="0"/>
          </a:p>
          <a:p>
            <a:r>
              <a:rPr lang="en-US" dirty="0"/>
              <a:t>Bolted-down operator chair (not visible)</a:t>
            </a:r>
          </a:p>
        </p:txBody>
      </p:sp>
      <p:sp>
        <p:nvSpPr>
          <p:cNvPr id="4" name="Date Placeholder 3">
            <a:extLst>
              <a:ext uri="{FF2B5EF4-FFF2-40B4-BE49-F238E27FC236}">
                <a16:creationId xmlns:a16="http://schemas.microsoft.com/office/drawing/2014/main" id="{440857F9-E32F-494A-84AF-CCD1DEDD2B6C}"/>
              </a:ext>
            </a:extLst>
          </p:cNvPr>
          <p:cNvSpPr>
            <a:spLocks noGrp="1"/>
          </p:cNvSpPr>
          <p:nvPr>
            <p:ph type="dt" sz="half" idx="10"/>
          </p:nvPr>
        </p:nvSpPr>
        <p:spPr/>
        <p:txBody>
          <a:bodyPr/>
          <a:lstStyle/>
          <a:p>
            <a:fld id="{FCBA9847-D062-B749-A398-734F832184B6}" type="datetime1">
              <a:rPr lang="en-US" smtClean="0"/>
              <a:t>10/14/19</a:t>
            </a:fld>
            <a:endParaRPr lang="en-US" dirty="0"/>
          </a:p>
        </p:txBody>
      </p:sp>
      <p:sp>
        <p:nvSpPr>
          <p:cNvPr id="7" name="Slide Number Placeholder 6">
            <a:extLst>
              <a:ext uri="{FF2B5EF4-FFF2-40B4-BE49-F238E27FC236}">
                <a16:creationId xmlns:a16="http://schemas.microsoft.com/office/drawing/2014/main" id="{22D260FC-3502-2F49-B90B-07171602E121}"/>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4294865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16EB-7391-1842-96E3-55A67FB26D9D}"/>
              </a:ext>
            </a:extLst>
          </p:cNvPr>
          <p:cNvSpPr>
            <a:spLocks noGrp="1"/>
          </p:cNvSpPr>
          <p:nvPr>
            <p:ph type="title"/>
          </p:nvPr>
        </p:nvSpPr>
        <p:spPr/>
        <p:txBody>
          <a:bodyPr/>
          <a:lstStyle/>
          <a:p>
            <a:r>
              <a:rPr lang="en-US" dirty="0"/>
              <a:t>Pros and Cons of using the DEs</a:t>
            </a:r>
          </a:p>
        </p:txBody>
      </p:sp>
      <p:sp>
        <p:nvSpPr>
          <p:cNvPr id="3" name="Content Placeholder 2">
            <a:extLst>
              <a:ext uri="{FF2B5EF4-FFF2-40B4-BE49-F238E27FC236}">
                <a16:creationId xmlns:a16="http://schemas.microsoft.com/office/drawing/2014/main" id="{371EEB59-6DF3-154D-B7DD-63A474B722E2}"/>
              </a:ext>
            </a:extLst>
          </p:cNvPr>
          <p:cNvSpPr>
            <a:spLocks noGrp="1"/>
          </p:cNvSpPr>
          <p:nvPr>
            <p:ph idx="1"/>
          </p:nvPr>
        </p:nvSpPr>
        <p:spPr>
          <a:xfrm>
            <a:off x="1112363" y="1486260"/>
            <a:ext cx="9249898" cy="4462054"/>
          </a:xfrm>
        </p:spPr>
        <p:txBody>
          <a:bodyPr>
            <a:normAutofit fontScale="92500" lnSpcReduction="20000"/>
          </a:bodyPr>
          <a:lstStyle/>
          <a:p>
            <a:r>
              <a:rPr lang="en-US" dirty="0"/>
              <a:t>Pros</a:t>
            </a:r>
          </a:p>
          <a:p>
            <a:pPr lvl="1"/>
            <a:r>
              <a:rPr lang="en-US" dirty="0"/>
              <a:t>Four ships increased availability while allowing lower-priority tasks</a:t>
            </a:r>
          </a:p>
          <a:p>
            <a:pPr lvl="1"/>
            <a:r>
              <a:rPr lang="en-US" dirty="0"/>
              <a:t>Faster transit to BOA (22Kts vs 12-15 for Vandenberg)</a:t>
            </a:r>
          </a:p>
          <a:p>
            <a:pPr lvl="1"/>
            <a:r>
              <a:rPr lang="en-US" dirty="0"/>
              <a:t>Self Protection  (remember the Liberty and Pueblo)</a:t>
            </a:r>
          </a:p>
          <a:p>
            <a:pPr lvl="1"/>
            <a:r>
              <a:rPr lang="en-US" dirty="0"/>
              <a:t>Ships capable of underway replenishment</a:t>
            </a:r>
          </a:p>
          <a:p>
            <a:endParaRPr lang="en-US" dirty="0"/>
          </a:p>
          <a:p>
            <a:r>
              <a:rPr lang="en-US" dirty="0"/>
              <a:t>Cons</a:t>
            </a:r>
          </a:p>
          <a:p>
            <a:pPr lvl="1"/>
            <a:r>
              <a:rPr lang="en-US" dirty="0"/>
              <a:t>Poor seakeeping qualities hard on equipment and personnel</a:t>
            </a:r>
          </a:p>
          <a:p>
            <a:pPr lvl="1"/>
            <a:r>
              <a:rPr lang="en-US" dirty="0"/>
              <a:t>Limited SUPRAD and berthing space restricted NSG detachment size</a:t>
            </a:r>
          </a:p>
          <a:p>
            <a:pPr lvl="1"/>
            <a:r>
              <a:rPr lang="en-US" dirty="0"/>
              <a:t>Required more frequent resupply than  larger vessels</a:t>
            </a:r>
          </a:p>
          <a:p>
            <a:pPr lvl="1"/>
            <a:r>
              <a:rPr lang="en-US" dirty="0"/>
              <a:t>Less capable telemetry intercept suite (particularly antennas)</a:t>
            </a:r>
          </a:p>
          <a:p>
            <a:pPr lvl="1"/>
            <a:r>
              <a:rPr lang="en-US" dirty="0"/>
              <a:t>No capability for onboard telemetry analysis</a:t>
            </a:r>
          </a:p>
          <a:p>
            <a:pPr lvl="1"/>
            <a:r>
              <a:rPr lang="en-US" dirty="0"/>
              <a:t>High Overhead—175 officers and sailors to support 15 CTs</a:t>
            </a:r>
          </a:p>
          <a:p>
            <a:pPr lvl="1"/>
            <a:endParaRPr lang="en-US" dirty="0"/>
          </a:p>
        </p:txBody>
      </p:sp>
      <p:sp>
        <p:nvSpPr>
          <p:cNvPr id="4" name="Date Placeholder 3">
            <a:extLst>
              <a:ext uri="{FF2B5EF4-FFF2-40B4-BE49-F238E27FC236}">
                <a16:creationId xmlns:a16="http://schemas.microsoft.com/office/drawing/2014/main" id="{56B96068-CFB5-0C46-BAA9-9BA7543DD6EE}"/>
              </a:ext>
            </a:extLst>
          </p:cNvPr>
          <p:cNvSpPr>
            <a:spLocks noGrp="1"/>
          </p:cNvSpPr>
          <p:nvPr>
            <p:ph type="dt" sz="half" idx="10"/>
          </p:nvPr>
        </p:nvSpPr>
        <p:spPr/>
        <p:txBody>
          <a:bodyPr/>
          <a:lstStyle/>
          <a:p>
            <a:fld id="{301FE95F-CC1B-B644-9EDB-3D26765AAB90}" type="datetime1">
              <a:rPr lang="en-US" smtClean="0"/>
              <a:t>10/14/19</a:t>
            </a:fld>
            <a:endParaRPr lang="en-US" dirty="0"/>
          </a:p>
        </p:txBody>
      </p:sp>
      <p:sp>
        <p:nvSpPr>
          <p:cNvPr id="5" name="Slide Number Placeholder 4">
            <a:extLst>
              <a:ext uri="{FF2B5EF4-FFF2-40B4-BE49-F238E27FC236}">
                <a16:creationId xmlns:a16="http://schemas.microsoft.com/office/drawing/2014/main" id="{10A32CDF-6215-D64C-A9A9-9AA3E686435D}"/>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5645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BF72-ED0B-CC47-BDF2-F42507A13AFD}"/>
              </a:ext>
            </a:extLst>
          </p:cNvPr>
          <p:cNvSpPr>
            <a:spLocks noGrp="1"/>
          </p:cNvSpPr>
          <p:nvPr>
            <p:ph type="title"/>
          </p:nvPr>
        </p:nvSpPr>
        <p:spPr>
          <a:xfrm>
            <a:off x="838200" y="365125"/>
            <a:ext cx="5206659" cy="1325563"/>
          </a:xfrm>
        </p:spPr>
        <p:txBody>
          <a:bodyPr/>
          <a:lstStyle/>
          <a:p>
            <a:r>
              <a:rPr lang="en-US" dirty="0"/>
              <a:t>Mission Profile</a:t>
            </a:r>
          </a:p>
        </p:txBody>
      </p:sp>
      <p:sp>
        <p:nvSpPr>
          <p:cNvPr id="3" name="Content Placeholder 2">
            <a:extLst>
              <a:ext uri="{FF2B5EF4-FFF2-40B4-BE49-F238E27FC236}">
                <a16:creationId xmlns:a16="http://schemas.microsoft.com/office/drawing/2014/main" id="{8998A8C3-DDDF-494D-9FD4-B6D23AE1F8C2}"/>
              </a:ext>
            </a:extLst>
          </p:cNvPr>
          <p:cNvSpPr>
            <a:spLocks noGrp="1"/>
          </p:cNvSpPr>
          <p:nvPr>
            <p:ph idx="1"/>
          </p:nvPr>
        </p:nvSpPr>
        <p:spPr>
          <a:xfrm>
            <a:off x="838200" y="1825625"/>
            <a:ext cx="5574957" cy="670440"/>
          </a:xfrm>
        </p:spPr>
        <p:txBody>
          <a:bodyPr/>
          <a:lstStyle/>
          <a:p>
            <a:r>
              <a:rPr lang="en-US" dirty="0"/>
              <a:t>Administration and Training</a:t>
            </a:r>
          </a:p>
        </p:txBody>
      </p:sp>
      <p:sp>
        <p:nvSpPr>
          <p:cNvPr id="4" name="TextBox 3">
            <a:extLst>
              <a:ext uri="{FF2B5EF4-FFF2-40B4-BE49-F238E27FC236}">
                <a16:creationId xmlns:a16="http://schemas.microsoft.com/office/drawing/2014/main" id="{74C5B8D2-E68B-DE42-A413-17321B1BBAF8}"/>
              </a:ext>
            </a:extLst>
          </p:cNvPr>
          <p:cNvSpPr txBox="1"/>
          <p:nvPr/>
        </p:nvSpPr>
        <p:spPr>
          <a:xfrm>
            <a:off x="1087395" y="2884608"/>
            <a:ext cx="8886164" cy="2585323"/>
          </a:xfrm>
          <a:prstGeom prst="rect">
            <a:avLst/>
          </a:prstGeom>
          <a:noFill/>
        </p:spPr>
        <p:txBody>
          <a:bodyPr wrap="square" rtlCol="0">
            <a:spAutoFit/>
          </a:bodyPr>
          <a:lstStyle/>
          <a:p>
            <a:r>
              <a:rPr lang="en-US" dirty="0"/>
              <a:t>CTTs, CTOs, CTMs assigned to Technical Guidance Unit, Pearl Harbor,  a division of Naval Security Group Detachment, CINCPACFLT</a:t>
            </a:r>
          </a:p>
          <a:p>
            <a:endParaRPr lang="en-US" dirty="0"/>
          </a:p>
          <a:p>
            <a:r>
              <a:rPr lang="en-US" dirty="0"/>
              <a:t>Division officers assigned to either NSG Detachment or NSG Division, NAVCOMMSTA Honolulu (then TAD to CINCPACFLT as required)</a:t>
            </a:r>
          </a:p>
          <a:p>
            <a:endParaRPr lang="en-US" dirty="0"/>
          </a:p>
          <a:p>
            <a:r>
              <a:rPr lang="en-US" dirty="0"/>
              <a:t>Training facilities and administration at  TGU building 395, Pearl Harbor Naval shipyard</a:t>
            </a:r>
          </a:p>
          <a:p>
            <a:endParaRPr lang="en-US" dirty="0"/>
          </a:p>
          <a:p>
            <a:r>
              <a:rPr lang="en-US" dirty="0"/>
              <a:t>Specialized training aboard one or two DEs pier-side at Pearl Harbor</a:t>
            </a:r>
          </a:p>
        </p:txBody>
      </p:sp>
      <p:sp>
        <p:nvSpPr>
          <p:cNvPr id="5" name="Date Placeholder 4">
            <a:extLst>
              <a:ext uri="{FF2B5EF4-FFF2-40B4-BE49-F238E27FC236}">
                <a16:creationId xmlns:a16="http://schemas.microsoft.com/office/drawing/2014/main" id="{470D5635-A198-E84C-A8E8-A1AF687A5EE2}"/>
              </a:ext>
            </a:extLst>
          </p:cNvPr>
          <p:cNvSpPr>
            <a:spLocks noGrp="1"/>
          </p:cNvSpPr>
          <p:nvPr>
            <p:ph type="dt" sz="half" idx="10"/>
          </p:nvPr>
        </p:nvSpPr>
        <p:spPr/>
        <p:txBody>
          <a:bodyPr/>
          <a:lstStyle/>
          <a:p>
            <a:fld id="{849BE701-A377-C14B-B335-9041B48F86F6}" type="datetime1">
              <a:rPr lang="en-US" smtClean="0"/>
              <a:t>10/14/19</a:t>
            </a:fld>
            <a:endParaRPr lang="en-US" dirty="0"/>
          </a:p>
        </p:txBody>
      </p:sp>
      <p:sp>
        <p:nvSpPr>
          <p:cNvPr id="7" name="Slide Number Placeholder 6">
            <a:extLst>
              <a:ext uri="{FF2B5EF4-FFF2-40B4-BE49-F238E27FC236}">
                <a16:creationId xmlns:a16="http://schemas.microsoft.com/office/drawing/2014/main" id="{4FFFC311-356D-6C46-AA36-ABE8028EF99E}"/>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1941065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FF7D-2C03-A848-BB8A-32C52F2A8996}"/>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6F9D3900-2AB5-E140-BF25-82214689437A}"/>
              </a:ext>
            </a:extLst>
          </p:cNvPr>
          <p:cNvSpPr>
            <a:spLocks noGrp="1"/>
          </p:cNvSpPr>
          <p:nvPr>
            <p:ph idx="1"/>
          </p:nvPr>
        </p:nvSpPr>
        <p:spPr>
          <a:xfrm>
            <a:off x="838200" y="1825625"/>
            <a:ext cx="5966019" cy="4351338"/>
          </a:xfrm>
        </p:spPr>
        <p:txBody>
          <a:bodyPr/>
          <a:lstStyle/>
          <a:p>
            <a:r>
              <a:rPr lang="en-US" dirty="0"/>
              <a:t>Shipboard training</a:t>
            </a:r>
          </a:p>
        </p:txBody>
      </p:sp>
      <p:pic>
        <p:nvPicPr>
          <p:cNvPr id="4" name="Figure 1 2019-07-21 17-01-32">
            <a:hlinkClick r:id="" action="ppaction://media"/>
            <a:extLst>
              <a:ext uri="{FF2B5EF4-FFF2-40B4-BE49-F238E27FC236}">
                <a16:creationId xmlns:a16="http://schemas.microsoft.com/office/drawing/2014/main" id="{124F6078-563E-FF41-86F1-C1625BF1DE3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966407" y="449712"/>
            <a:ext cx="4225205" cy="2974447"/>
          </a:xfrm>
          <a:prstGeom prst="rect">
            <a:avLst/>
          </a:prstGeom>
        </p:spPr>
      </p:pic>
      <p:sp>
        <p:nvSpPr>
          <p:cNvPr id="5" name="TextBox 4">
            <a:extLst>
              <a:ext uri="{FF2B5EF4-FFF2-40B4-BE49-F238E27FC236}">
                <a16:creationId xmlns:a16="http://schemas.microsoft.com/office/drawing/2014/main" id="{87A1308D-6845-C34F-9518-848855AE3FAA}"/>
              </a:ext>
            </a:extLst>
          </p:cNvPr>
          <p:cNvSpPr txBox="1"/>
          <p:nvPr/>
        </p:nvSpPr>
        <p:spPr>
          <a:xfrm>
            <a:off x="923827" y="2611225"/>
            <a:ext cx="4901938" cy="2308324"/>
          </a:xfrm>
          <a:prstGeom prst="rect">
            <a:avLst/>
          </a:prstGeom>
          <a:noFill/>
        </p:spPr>
        <p:txBody>
          <a:bodyPr wrap="square" rtlCol="0">
            <a:spAutoFit/>
          </a:bodyPr>
          <a:lstStyle/>
          <a:p>
            <a:r>
              <a:rPr lang="en-US" dirty="0"/>
              <a:t>Basic equipment operation</a:t>
            </a:r>
          </a:p>
          <a:p>
            <a:endParaRPr lang="en-US" dirty="0"/>
          </a:p>
          <a:p>
            <a:r>
              <a:rPr lang="en-US" dirty="0"/>
              <a:t>Signal generators through patch panels</a:t>
            </a:r>
          </a:p>
          <a:p>
            <a:endParaRPr lang="en-US" dirty="0"/>
          </a:p>
          <a:p>
            <a:r>
              <a:rPr lang="en-US" dirty="0"/>
              <a:t>Training tapes of actual telemetry</a:t>
            </a:r>
          </a:p>
          <a:p>
            <a:endParaRPr lang="en-US" dirty="0"/>
          </a:p>
          <a:p>
            <a:r>
              <a:rPr lang="en-US" dirty="0"/>
              <a:t>Could not simulate actual intercept environment:  too many signals, no ship’s motion</a:t>
            </a:r>
          </a:p>
        </p:txBody>
      </p:sp>
      <p:sp>
        <p:nvSpPr>
          <p:cNvPr id="6" name="Rectangle 5">
            <a:extLst>
              <a:ext uri="{FF2B5EF4-FFF2-40B4-BE49-F238E27FC236}">
                <a16:creationId xmlns:a16="http://schemas.microsoft.com/office/drawing/2014/main" id="{0DD7963B-C03E-3F4A-A39E-EFA51E2CF149}"/>
              </a:ext>
            </a:extLst>
          </p:cNvPr>
          <p:cNvSpPr/>
          <p:nvPr/>
        </p:nvSpPr>
        <p:spPr>
          <a:xfrm>
            <a:off x="6096000" y="263951"/>
            <a:ext cx="5172173" cy="546754"/>
          </a:xfrm>
          <a:prstGeom prst="rect">
            <a:avLst/>
          </a:prstGeom>
          <a:solidFill>
            <a:srgbClr val="060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nline Media 6" descr="PAM">
            <a:hlinkClick r:id="" action="ppaction://media"/>
            <a:extLst>
              <a:ext uri="{FF2B5EF4-FFF2-40B4-BE49-F238E27FC236}">
                <a16:creationId xmlns:a16="http://schemas.microsoft.com/office/drawing/2014/main" id="{826A6872-5780-0A43-B6C2-144F488FAE69}"/>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7030222" y="3619748"/>
            <a:ext cx="4141258" cy="2974448"/>
          </a:xfrm>
          <a:prstGeom prst="rect">
            <a:avLst/>
          </a:prstGeom>
        </p:spPr>
      </p:pic>
      <p:sp>
        <p:nvSpPr>
          <p:cNvPr id="8" name="Rectangle 7">
            <a:extLst>
              <a:ext uri="{FF2B5EF4-FFF2-40B4-BE49-F238E27FC236}">
                <a16:creationId xmlns:a16="http://schemas.microsoft.com/office/drawing/2014/main" id="{50415A35-1D0F-864F-BD3F-623640C9D5FF}"/>
              </a:ext>
            </a:extLst>
          </p:cNvPr>
          <p:cNvSpPr/>
          <p:nvPr/>
        </p:nvSpPr>
        <p:spPr>
          <a:xfrm>
            <a:off x="6181627" y="3424159"/>
            <a:ext cx="5172173" cy="546754"/>
          </a:xfrm>
          <a:prstGeom prst="rect">
            <a:avLst/>
          </a:prstGeom>
          <a:solidFill>
            <a:srgbClr val="060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8">
            <a:extLst>
              <a:ext uri="{FF2B5EF4-FFF2-40B4-BE49-F238E27FC236}">
                <a16:creationId xmlns:a16="http://schemas.microsoft.com/office/drawing/2014/main" id="{039B0CC4-079C-C940-8147-DA16FCF0D010}"/>
              </a:ext>
            </a:extLst>
          </p:cNvPr>
          <p:cNvSpPr>
            <a:spLocks noGrp="1"/>
          </p:cNvSpPr>
          <p:nvPr>
            <p:ph type="dt" sz="half" idx="10"/>
          </p:nvPr>
        </p:nvSpPr>
        <p:spPr/>
        <p:txBody>
          <a:bodyPr/>
          <a:lstStyle/>
          <a:p>
            <a:fld id="{1956E035-F778-DA41-A828-E37BF644A278}" type="datetime1">
              <a:rPr lang="en-US" smtClean="0"/>
              <a:t>10/14/19</a:t>
            </a:fld>
            <a:endParaRPr lang="en-US" dirty="0"/>
          </a:p>
        </p:txBody>
      </p:sp>
      <p:sp>
        <p:nvSpPr>
          <p:cNvPr id="10" name="Slide Number Placeholder 9">
            <a:extLst>
              <a:ext uri="{FF2B5EF4-FFF2-40B4-BE49-F238E27FC236}">
                <a16:creationId xmlns:a16="http://schemas.microsoft.com/office/drawing/2014/main" id="{3CFC005F-7E0C-8C4D-A8CB-5D1C4C903661}"/>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363292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9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7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fill="hold" display="0">
                  <p:stCondLst>
                    <p:cond delay="indefinite"/>
                  </p:stCondLst>
                </p:cTn>
                <p:tgtEl>
                  <p:spTgt spid="4"/>
                </p:tgtEl>
              </p:cMediaNode>
            </p:video>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5B4C-083F-DA43-A52C-7E18ACF5D161}"/>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DF9DBEE0-D36F-704F-8BC9-85E1892F68FA}"/>
              </a:ext>
            </a:extLst>
          </p:cNvPr>
          <p:cNvSpPr>
            <a:spLocks noGrp="1"/>
          </p:cNvSpPr>
          <p:nvPr>
            <p:ph idx="1"/>
          </p:nvPr>
        </p:nvSpPr>
        <p:spPr>
          <a:xfrm>
            <a:off x="838200" y="1825626"/>
            <a:ext cx="3560805" cy="633370"/>
          </a:xfrm>
        </p:spPr>
        <p:txBody>
          <a:bodyPr/>
          <a:lstStyle/>
          <a:p>
            <a:r>
              <a:rPr lang="en-US" dirty="0"/>
              <a:t>Alert Phase</a:t>
            </a:r>
          </a:p>
        </p:txBody>
      </p:sp>
      <p:sp>
        <p:nvSpPr>
          <p:cNvPr id="4" name="TextBox 3">
            <a:extLst>
              <a:ext uri="{FF2B5EF4-FFF2-40B4-BE49-F238E27FC236}">
                <a16:creationId xmlns:a16="http://schemas.microsoft.com/office/drawing/2014/main" id="{6320C486-BAB0-2C4E-98A6-08901CEF3B2A}"/>
              </a:ext>
            </a:extLst>
          </p:cNvPr>
          <p:cNvSpPr txBox="1"/>
          <p:nvPr/>
        </p:nvSpPr>
        <p:spPr>
          <a:xfrm>
            <a:off x="838201" y="2593934"/>
            <a:ext cx="5091260" cy="3139321"/>
          </a:xfrm>
          <a:prstGeom prst="rect">
            <a:avLst/>
          </a:prstGeom>
          <a:noFill/>
        </p:spPr>
        <p:txBody>
          <a:bodyPr wrap="square" rtlCol="0">
            <a:spAutoFit/>
          </a:bodyPr>
          <a:lstStyle/>
          <a:p>
            <a:r>
              <a:rPr lang="en-US" dirty="0"/>
              <a:t>Commences with warning from DEFSMAC giving 24 to 48-hour notice of impending deployment</a:t>
            </a:r>
          </a:p>
          <a:p>
            <a:endParaRPr lang="en-US" dirty="0"/>
          </a:p>
          <a:p>
            <a:r>
              <a:rPr lang="en-US" dirty="0"/>
              <a:t>Teams selected and TAD orders issued for assignment to one of the DEs</a:t>
            </a:r>
          </a:p>
          <a:p>
            <a:endParaRPr lang="en-US" dirty="0"/>
          </a:p>
          <a:p>
            <a:r>
              <a:rPr lang="en-US" dirty="0"/>
              <a:t>CTs and division officer prepare for deployment for two to four weeks</a:t>
            </a:r>
          </a:p>
          <a:p>
            <a:endParaRPr lang="en-US" dirty="0"/>
          </a:p>
          <a:p>
            <a:r>
              <a:rPr lang="en-US" dirty="0"/>
              <a:t>Ships take on supplies  and CTs and division officer move aboard ship</a:t>
            </a:r>
          </a:p>
        </p:txBody>
      </p:sp>
      <p:sp>
        <p:nvSpPr>
          <p:cNvPr id="5" name="TextBox 4">
            <a:extLst>
              <a:ext uri="{FF2B5EF4-FFF2-40B4-BE49-F238E27FC236}">
                <a16:creationId xmlns:a16="http://schemas.microsoft.com/office/drawing/2014/main" id="{D842CFBC-A07E-364A-B693-2607CBB2A732}"/>
              </a:ext>
            </a:extLst>
          </p:cNvPr>
          <p:cNvSpPr txBox="1"/>
          <p:nvPr/>
        </p:nvSpPr>
        <p:spPr>
          <a:xfrm>
            <a:off x="7104839" y="2595497"/>
            <a:ext cx="4022718" cy="2585323"/>
          </a:xfrm>
          <a:prstGeom prst="rect">
            <a:avLst/>
          </a:prstGeom>
          <a:noFill/>
        </p:spPr>
        <p:txBody>
          <a:bodyPr wrap="square" rtlCol="0">
            <a:spAutoFit/>
          </a:bodyPr>
          <a:lstStyle/>
          <a:p>
            <a:r>
              <a:rPr lang="en-US" dirty="0"/>
              <a:t>Typical PE Team</a:t>
            </a:r>
          </a:p>
          <a:p>
            <a:endParaRPr lang="en-US" dirty="0"/>
          </a:p>
          <a:p>
            <a:r>
              <a:rPr lang="en-US" dirty="0"/>
              <a:t>1 Division Officer</a:t>
            </a:r>
          </a:p>
          <a:p>
            <a:r>
              <a:rPr lang="en-US" dirty="0"/>
              <a:t>1 CTT CPO </a:t>
            </a:r>
          </a:p>
          <a:p>
            <a:endParaRPr lang="en-US" dirty="0"/>
          </a:p>
          <a:p>
            <a:r>
              <a:rPr lang="en-US" dirty="0"/>
              <a:t>6 CTT Telemetry collection operators</a:t>
            </a:r>
          </a:p>
          <a:p>
            <a:r>
              <a:rPr lang="en-US" dirty="0"/>
              <a:t>2 CTO Communications operators</a:t>
            </a:r>
          </a:p>
          <a:p>
            <a:r>
              <a:rPr lang="en-US" dirty="0"/>
              <a:t>3 CTR Collection specialists</a:t>
            </a:r>
          </a:p>
          <a:p>
            <a:r>
              <a:rPr lang="en-US" dirty="0"/>
              <a:t>2 CTM Maintenance technicians</a:t>
            </a:r>
          </a:p>
        </p:txBody>
      </p:sp>
      <p:sp>
        <p:nvSpPr>
          <p:cNvPr id="6" name="Date Placeholder 5">
            <a:extLst>
              <a:ext uri="{FF2B5EF4-FFF2-40B4-BE49-F238E27FC236}">
                <a16:creationId xmlns:a16="http://schemas.microsoft.com/office/drawing/2014/main" id="{C60ACD52-1E82-E746-943B-C2C2B2C8FB96}"/>
              </a:ext>
            </a:extLst>
          </p:cNvPr>
          <p:cNvSpPr>
            <a:spLocks noGrp="1"/>
          </p:cNvSpPr>
          <p:nvPr>
            <p:ph type="dt" sz="half" idx="10"/>
          </p:nvPr>
        </p:nvSpPr>
        <p:spPr/>
        <p:txBody>
          <a:bodyPr/>
          <a:lstStyle/>
          <a:p>
            <a:fld id="{5E6086C7-5887-894F-A4E4-13752EAA1C83}" type="datetime1">
              <a:rPr lang="en-US" smtClean="0"/>
              <a:t>10/14/19</a:t>
            </a:fld>
            <a:endParaRPr lang="en-US" dirty="0"/>
          </a:p>
        </p:txBody>
      </p:sp>
      <p:sp>
        <p:nvSpPr>
          <p:cNvPr id="7" name="Slide Number Placeholder 6">
            <a:extLst>
              <a:ext uri="{FF2B5EF4-FFF2-40B4-BE49-F238E27FC236}">
                <a16:creationId xmlns:a16="http://schemas.microsoft.com/office/drawing/2014/main" id="{3EF1A630-4BCD-1C42-BC6E-29AB2638B6A4}"/>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2313727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A4E8-F47A-304A-943A-B0E21544D67D}"/>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A1EFF383-E7EA-5546-9E3A-4D912E92FE19}"/>
              </a:ext>
            </a:extLst>
          </p:cNvPr>
          <p:cNvSpPr>
            <a:spLocks noGrp="1"/>
          </p:cNvSpPr>
          <p:nvPr>
            <p:ph idx="1"/>
          </p:nvPr>
        </p:nvSpPr>
        <p:spPr>
          <a:xfrm>
            <a:off x="838200" y="1825625"/>
            <a:ext cx="4796481" cy="695153"/>
          </a:xfrm>
        </p:spPr>
        <p:txBody>
          <a:bodyPr/>
          <a:lstStyle/>
          <a:p>
            <a:r>
              <a:rPr lang="en-US" dirty="0"/>
              <a:t>Transit to Operations Area</a:t>
            </a:r>
          </a:p>
          <a:p>
            <a:pPr marL="0" indent="0">
              <a:buNone/>
            </a:pPr>
            <a:endParaRPr lang="en-US" dirty="0"/>
          </a:p>
        </p:txBody>
      </p:sp>
      <p:sp>
        <p:nvSpPr>
          <p:cNvPr id="4" name="TextBox 3">
            <a:extLst>
              <a:ext uri="{FF2B5EF4-FFF2-40B4-BE49-F238E27FC236}">
                <a16:creationId xmlns:a16="http://schemas.microsoft.com/office/drawing/2014/main" id="{58711327-85AB-6543-83E3-AC994E6A1141}"/>
              </a:ext>
            </a:extLst>
          </p:cNvPr>
          <p:cNvSpPr txBox="1"/>
          <p:nvPr/>
        </p:nvSpPr>
        <p:spPr>
          <a:xfrm>
            <a:off x="838201" y="2977978"/>
            <a:ext cx="5108764" cy="2585323"/>
          </a:xfrm>
          <a:prstGeom prst="rect">
            <a:avLst/>
          </a:prstGeom>
          <a:noFill/>
        </p:spPr>
        <p:txBody>
          <a:bodyPr wrap="square" rtlCol="0">
            <a:spAutoFit/>
          </a:bodyPr>
          <a:lstStyle/>
          <a:p>
            <a:r>
              <a:rPr lang="en-US" dirty="0"/>
              <a:t>DE departs Pearl Harbor and heads toward Midway Island</a:t>
            </a:r>
          </a:p>
          <a:p>
            <a:endParaRPr lang="en-US" dirty="0"/>
          </a:p>
          <a:p>
            <a:r>
              <a:rPr lang="en-US" dirty="0"/>
              <a:t>CTs and division officer settle in to shipboard life</a:t>
            </a:r>
          </a:p>
          <a:p>
            <a:endParaRPr lang="en-US" dirty="0"/>
          </a:p>
          <a:p>
            <a:r>
              <a:rPr lang="en-US" dirty="0"/>
              <a:t>Setup and testing of SUPRAD equipment</a:t>
            </a:r>
          </a:p>
          <a:p>
            <a:endParaRPr lang="en-US" dirty="0"/>
          </a:p>
          <a:p>
            <a:r>
              <a:rPr lang="en-US" dirty="0"/>
              <a:t>Establish and maintain NAVSECGRU communications channels</a:t>
            </a:r>
          </a:p>
        </p:txBody>
      </p:sp>
      <p:pic>
        <p:nvPicPr>
          <p:cNvPr id="8" name="Picture 7">
            <a:extLst>
              <a:ext uri="{FF2B5EF4-FFF2-40B4-BE49-F238E27FC236}">
                <a16:creationId xmlns:a16="http://schemas.microsoft.com/office/drawing/2014/main" id="{AC1FC40A-BDA2-884A-A7C7-BFF33F1E8B58}"/>
              </a:ext>
            </a:extLst>
          </p:cNvPr>
          <p:cNvPicPr>
            <a:picLocks noChangeAspect="1"/>
          </p:cNvPicPr>
          <p:nvPr/>
        </p:nvPicPr>
        <p:blipFill>
          <a:blip r:embed="rId3"/>
          <a:stretch>
            <a:fillRect/>
          </a:stretch>
        </p:blipFill>
        <p:spPr>
          <a:xfrm>
            <a:off x="6245037" y="1964724"/>
            <a:ext cx="5425292" cy="4337222"/>
          </a:xfrm>
          <a:prstGeom prst="rect">
            <a:avLst/>
          </a:prstGeom>
        </p:spPr>
      </p:pic>
      <p:sp>
        <p:nvSpPr>
          <p:cNvPr id="5" name="Date Placeholder 4">
            <a:extLst>
              <a:ext uri="{FF2B5EF4-FFF2-40B4-BE49-F238E27FC236}">
                <a16:creationId xmlns:a16="http://schemas.microsoft.com/office/drawing/2014/main" id="{158C5237-E4C5-7941-B070-87B3055AEDEA}"/>
              </a:ext>
            </a:extLst>
          </p:cNvPr>
          <p:cNvSpPr>
            <a:spLocks noGrp="1"/>
          </p:cNvSpPr>
          <p:nvPr>
            <p:ph type="dt" sz="half" idx="10"/>
          </p:nvPr>
        </p:nvSpPr>
        <p:spPr/>
        <p:txBody>
          <a:bodyPr/>
          <a:lstStyle/>
          <a:p>
            <a:fld id="{DAC7259C-6439-3F43-B683-5EB556A25F1F}" type="datetime1">
              <a:rPr lang="en-US" smtClean="0"/>
              <a:t>10/14/19</a:t>
            </a:fld>
            <a:endParaRPr lang="en-US" dirty="0"/>
          </a:p>
        </p:txBody>
      </p:sp>
      <p:sp>
        <p:nvSpPr>
          <p:cNvPr id="6" name="Slide Number Placeholder 5">
            <a:extLst>
              <a:ext uri="{FF2B5EF4-FFF2-40B4-BE49-F238E27FC236}">
                <a16:creationId xmlns:a16="http://schemas.microsoft.com/office/drawing/2014/main" id="{574E88E9-3B50-CA4F-BF01-E821E76CA71D}"/>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372611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53DAF-6D7D-5E48-B389-6C3688584180}"/>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5E973DB7-46D2-7742-B1C1-04FC04C1CCEB}"/>
              </a:ext>
            </a:extLst>
          </p:cNvPr>
          <p:cNvSpPr>
            <a:spLocks noGrp="1"/>
          </p:cNvSpPr>
          <p:nvPr>
            <p:ph idx="1"/>
          </p:nvPr>
        </p:nvSpPr>
        <p:spPr>
          <a:xfrm>
            <a:off x="838199" y="1825625"/>
            <a:ext cx="4734697" cy="596299"/>
          </a:xfrm>
        </p:spPr>
        <p:txBody>
          <a:bodyPr/>
          <a:lstStyle/>
          <a:p>
            <a:r>
              <a:rPr lang="en-US" dirty="0"/>
              <a:t>On-Station Surveillance</a:t>
            </a:r>
          </a:p>
          <a:p>
            <a:endParaRPr lang="en-US" dirty="0"/>
          </a:p>
        </p:txBody>
      </p:sp>
      <p:sp>
        <p:nvSpPr>
          <p:cNvPr id="4" name="TextBox 3">
            <a:extLst>
              <a:ext uri="{FF2B5EF4-FFF2-40B4-BE49-F238E27FC236}">
                <a16:creationId xmlns:a16="http://schemas.microsoft.com/office/drawing/2014/main" id="{776D81DD-D299-2F4A-AE2D-1DC73DA204D7}"/>
              </a:ext>
            </a:extLst>
          </p:cNvPr>
          <p:cNvSpPr txBox="1"/>
          <p:nvPr/>
        </p:nvSpPr>
        <p:spPr>
          <a:xfrm>
            <a:off x="1050325" y="2582949"/>
            <a:ext cx="6215448" cy="1477328"/>
          </a:xfrm>
          <a:prstGeom prst="rect">
            <a:avLst/>
          </a:prstGeom>
          <a:noFill/>
        </p:spPr>
        <p:txBody>
          <a:bodyPr wrap="square" rtlCol="0">
            <a:spAutoFit/>
          </a:bodyPr>
          <a:lstStyle/>
          <a:p>
            <a:r>
              <a:rPr lang="en-US" dirty="0"/>
              <a:t>Locate and observe Soviet Missile Range Instrumentation Ships</a:t>
            </a:r>
          </a:p>
          <a:p>
            <a:endParaRPr lang="en-US" dirty="0"/>
          </a:p>
          <a:p>
            <a:r>
              <a:rPr lang="en-US" dirty="0"/>
              <a:t>Maintain Secure Communications for launch alert</a:t>
            </a:r>
          </a:p>
          <a:p>
            <a:endParaRPr lang="en-US" dirty="0"/>
          </a:p>
          <a:p>
            <a:r>
              <a:rPr lang="en-US" dirty="0"/>
              <a:t>Resupply as required</a:t>
            </a:r>
          </a:p>
        </p:txBody>
      </p:sp>
      <p:pic>
        <p:nvPicPr>
          <p:cNvPr id="8" name="Picture 7">
            <a:extLst>
              <a:ext uri="{FF2B5EF4-FFF2-40B4-BE49-F238E27FC236}">
                <a16:creationId xmlns:a16="http://schemas.microsoft.com/office/drawing/2014/main" id="{97C2720A-DE31-F24B-A7BF-485C2938977B}"/>
              </a:ext>
            </a:extLst>
          </p:cNvPr>
          <p:cNvPicPr>
            <a:picLocks noChangeAspect="1"/>
          </p:cNvPicPr>
          <p:nvPr/>
        </p:nvPicPr>
        <p:blipFill>
          <a:blip r:embed="rId3"/>
          <a:stretch>
            <a:fillRect/>
          </a:stretch>
        </p:blipFill>
        <p:spPr>
          <a:xfrm>
            <a:off x="1050325" y="4275051"/>
            <a:ext cx="3743476" cy="2411666"/>
          </a:xfrm>
          <a:prstGeom prst="rect">
            <a:avLst/>
          </a:prstGeom>
        </p:spPr>
      </p:pic>
      <p:pic>
        <p:nvPicPr>
          <p:cNvPr id="12" name="Picture 11">
            <a:extLst>
              <a:ext uri="{FF2B5EF4-FFF2-40B4-BE49-F238E27FC236}">
                <a16:creationId xmlns:a16="http://schemas.microsoft.com/office/drawing/2014/main" id="{C8FA5663-D7A6-8049-9D7D-4C484DCFEC12}"/>
              </a:ext>
            </a:extLst>
          </p:cNvPr>
          <p:cNvPicPr>
            <a:picLocks noChangeAspect="1"/>
          </p:cNvPicPr>
          <p:nvPr/>
        </p:nvPicPr>
        <p:blipFill rotWithShape="1">
          <a:blip r:embed="rId4"/>
          <a:srcRect b="25956"/>
          <a:stretch/>
        </p:blipFill>
        <p:spPr>
          <a:xfrm>
            <a:off x="7477898" y="1293031"/>
            <a:ext cx="3854575" cy="4403433"/>
          </a:xfrm>
          <a:prstGeom prst="rect">
            <a:avLst/>
          </a:prstGeom>
        </p:spPr>
      </p:pic>
      <p:sp>
        <p:nvSpPr>
          <p:cNvPr id="5" name="Date Placeholder 4">
            <a:extLst>
              <a:ext uri="{FF2B5EF4-FFF2-40B4-BE49-F238E27FC236}">
                <a16:creationId xmlns:a16="http://schemas.microsoft.com/office/drawing/2014/main" id="{7CD6DFB2-0871-D64E-9D14-9D6CB87039BE}"/>
              </a:ext>
            </a:extLst>
          </p:cNvPr>
          <p:cNvSpPr>
            <a:spLocks noGrp="1"/>
          </p:cNvSpPr>
          <p:nvPr>
            <p:ph type="dt" sz="half" idx="10"/>
          </p:nvPr>
        </p:nvSpPr>
        <p:spPr/>
        <p:txBody>
          <a:bodyPr/>
          <a:lstStyle/>
          <a:p>
            <a:fld id="{0E8F358E-EB24-1146-8674-68FF97A6A7FE}" type="datetime1">
              <a:rPr lang="en-US" smtClean="0"/>
              <a:t>10/14/19</a:t>
            </a:fld>
            <a:endParaRPr lang="en-US" dirty="0"/>
          </a:p>
        </p:txBody>
      </p:sp>
      <p:sp>
        <p:nvSpPr>
          <p:cNvPr id="7" name="Slide Number Placeholder 6">
            <a:extLst>
              <a:ext uri="{FF2B5EF4-FFF2-40B4-BE49-F238E27FC236}">
                <a16:creationId xmlns:a16="http://schemas.microsoft.com/office/drawing/2014/main" id="{B12901C0-4DFD-4B49-B996-27E80496C595}"/>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1806633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60E78-1833-504D-8672-33655FC85E0C}"/>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5BF85D25-7AD9-E946-A8AA-E1D74D887182}"/>
              </a:ext>
            </a:extLst>
          </p:cNvPr>
          <p:cNvSpPr>
            <a:spLocks noGrp="1"/>
          </p:cNvSpPr>
          <p:nvPr>
            <p:ph idx="1"/>
          </p:nvPr>
        </p:nvSpPr>
        <p:spPr>
          <a:xfrm>
            <a:off x="838200" y="1825625"/>
            <a:ext cx="6551141" cy="3413640"/>
          </a:xfrm>
        </p:spPr>
        <p:txBody>
          <a:bodyPr>
            <a:normAutofit lnSpcReduction="10000"/>
          </a:bodyPr>
          <a:lstStyle/>
          <a:p>
            <a:r>
              <a:rPr lang="en-US" dirty="0"/>
              <a:t>Launch and Telemetry Intercept</a:t>
            </a:r>
          </a:p>
          <a:p>
            <a:pPr lvl="1"/>
            <a:r>
              <a:rPr lang="en-US" dirty="0"/>
              <a:t>Early Collection</a:t>
            </a:r>
          </a:p>
          <a:p>
            <a:pPr lvl="1"/>
            <a:r>
              <a:rPr lang="en-US" dirty="0"/>
              <a:t>Blackout</a:t>
            </a:r>
          </a:p>
          <a:p>
            <a:pPr lvl="1"/>
            <a:r>
              <a:rPr lang="en-US" dirty="0"/>
              <a:t>Terminal Collection</a:t>
            </a:r>
          </a:p>
          <a:p>
            <a:pPr lvl="1"/>
            <a:r>
              <a:rPr lang="en-US" dirty="0"/>
              <a:t>Impact and Warhead Destruction</a:t>
            </a:r>
          </a:p>
          <a:p>
            <a:endParaRPr lang="en-US" dirty="0"/>
          </a:p>
          <a:p>
            <a:r>
              <a:rPr lang="en-US" dirty="0"/>
              <a:t>Debris Collection</a:t>
            </a:r>
          </a:p>
          <a:p>
            <a:pPr lvl="1"/>
            <a:r>
              <a:rPr lang="en-US" dirty="0"/>
              <a:t>Primary debris was Styrofoam chunks</a:t>
            </a:r>
          </a:p>
        </p:txBody>
      </p:sp>
      <p:sp>
        <p:nvSpPr>
          <p:cNvPr id="4" name="Date Placeholder 3">
            <a:extLst>
              <a:ext uri="{FF2B5EF4-FFF2-40B4-BE49-F238E27FC236}">
                <a16:creationId xmlns:a16="http://schemas.microsoft.com/office/drawing/2014/main" id="{4508F006-19E7-134D-B146-30F6AE910682}"/>
              </a:ext>
            </a:extLst>
          </p:cNvPr>
          <p:cNvSpPr>
            <a:spLocks noGrp="1"/>
          </p:cNvSpPr>
          <p:nvPr>
            <p:ph type="dt" sz="half" idx="10"/>
          </p:nvPr>
        </p:nvSpPr>
        <p:spPr/>
        <p:txBody>
          <a:bodyPr/>
          <a:lstStyle/>
          <a:p>
            <a:fld id="{2DC7FAAE-3497-DE48-BE40-28960D371F66}" type="datetime1">
              <a:rPr lang="en-US" smtClean="0"/>
              <a:t>10/14/19</a:t>
            </a:fld>
            <a:endParaRPr lang="en-US" dirty="0"/>
          </a:p>
        </p:txBody>
      </p:sp>
      <p:sp>
        <p:nvSpPr>
          <p:cNvPr id="5" name="Slide Number Placeholder 4">
            <a:extLst>
              <a:ext uri="{FF2B5EF4-FFF2-40B4-BE49-F238E27FC236}">
                <a16:creationId xmlns:a16="http://schemas.microsoft.com/office/drawing/2014/main" id="{A35D26EF-1181-7140-A889-E1C6E495BFFB}"/>
              </a:ext>
            </a:extLst>
          </p:cNvPr>
          <p:cNvSpPr>
            <a:spLocks noGrp="1"/>
          </p:cNvSpPr>
          <p:nvPr>
            <p:ph type="sldNum" sz="quarter" idx="12"/>
          </p:nvPr>
        </p:nvSpPr>
        <p:spPr/>
        <p:txBody>
          <a:bodyPr/>
          <a:lstStyle/>
          <a:p>
            <a:fld id="{6D22F896-40B5-4ADD-8801-0D06FADFA095}" type="slidenum">
              <a:rPr lang="en-US" smtClean="0"/>
              <a:t>17</a:t>
            </a:fld>
            <a:endParaRPr lang="en-US" dirty="0"/>
          </a:p>
        </p:txBody>
      </p:sp>
      <p:pic>
        <p:nvPicPr>
          <p:cNvPr id="6" name="Picture 5">
            <a:extLst>
              <a:ext uri="{FF2B5EF4-FFF2-40B4-BE49-F238E27FC236}">
                <a16:creationId xmlns:a16="http://schemas.microsoft.com/office/drawing/2014/main" id="{08C46091-B9B9-C04A-88C1-FEEEFF7D2AF2}"/>
              </a:ext>
            </a:extLst>
          </p:cNvPr>
          <p:cNvPicPr>
            <a:picLocks noChangeAspect="1"/>
          </p:cNvPicPr>
          <p:nvPr/>
        </p:nvPicPr>
        <p:blipFill>
          <a:blip r:embed="rId3"/>
          <a:stretch>
            <a:fillRect/>
          </a:stretch>
        </p:blipFill>
        <p:spPr>
          <a:xfrm>
            <a:off x="6783105" y="1690688"/>
            <a:ext cx="4743689" cy="3413640"/>
          </a:xfrm>
          <a:prstGeom prst="rect">
            <a:avLst/>
          </a:prstGeom>
        </p:spPr>
      </p:pic>
    </p:spTree>
    <p:extLst>
      <p:ext uri="{BB962C8B-B14F-4D97-AF65-F5344CB8AC3E}">
        <p14:creationId xmlns:p14="http://schemas.microsoft.com/office/powerpoint/2010/main" val="4082192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72B1A-5152-2D40-8909-8D958D63E061}"/>
              </a:ext>
            </a:extLst>
          </p:cNvPr>
          <p:cNvSpPr>
            <a:spLocks noGrp="1"/>
          </p:cNvSpPr>
          <p:nvPr>
            <p:ph type="title"/>
          </p:nvPr>
        </p:nvSpPr>
        <p:spPr/>
        <p:txBody>
          <a:bodyPr/>
          <a:lstStyle/>
          <a:p>
            <a:r>
              <a:rPr lang="en-US" dirty="0"/>
              <a:t>Mission Profile</a:t>
            </a:r>
          </a:p>
        </p:txBody>
      </p:sp>
      <p:sp>
        <p:nvSpPr>
          <p:cNvPr id="3" name="Content Placeholder 2">
            <a:extLst>
              <a:ext uri="{FF2B5EF4-FFF2-40B4-BE49-F238E27FC236}">
                <a16:creationId xmlns:a16="http://schemas.microsoft.com/office/drawing/2014/main" id="{6303A09A-3C57-614D-B3AD-562527ABEB5F}"/>
              </a:ext>
            </a:extLst>
          </p:cNvPr>
          <p:cNvSpPr>
            <a:spLocks noGrp="1"/>
          </p:cNvSpPr>
          <p:nvPr>
            <p:ph idx="1"/>
          </p:nvPr>
        </p:nvSpPr>
        <p:spPr/>
        <p:txBody>
          <a:bodyPr>
            <a:normAutofit/>
          </a:bodyPr>
          <a:lstStyle/>
          <a:p>
            <a:r>
              <a:rPr lang="en-US" dirty="0"/>
              <a:t>End of Mission</a:t>
            </a:r>
          </a:p>
          <a:p>
            <a:pPr lvl="1"/>
            <a:r>
              <a:rPr lang="en-US" dirty="0"/>
              <a:t>Mission ended when SMRIS left impact area or the DE was replaced by another ship</a:t>
            </a:r>
          </a:p>
          <a:p>
            <a:pPr lvl="1"/>
            <a:r>
              <a:rPr lang="en-US" dirty="0"/>
              <a:t>Occasionally, copies of data were transferred to Vandenberg or Arnold</a:t>
            </a:r>
          </a:p>
          <a:p>
            <a:endParaRPr lang="en-US" dirty="0"/>
          </a:p>
          <a:p>
            <a:r>
              <a:rPr lang="en-US" dirty="0"/>
              <a:t>DEs Returned to Pearl Harbor</a:t>
            </a:r>
          </a:p>
          <a:p>
            <a:pPr lvl="1"/>
            <a:r>
              <a:rPr lang="en-US" dirty="0"/>
              <a:t>Sometimes a refueling stop at Midway was necessary</a:t>
            </a:r>
          </a:p>
          <a:p>
            <a:endParaRPr lang="en-US" dirty="0"/>
          </a:p>
          <a:p>
            <a:r>
              <a:rPr lang="en-US" dirty="0"/>
              <a:t>CTs cleaned SUPRAD and slept a lot</a:t>
            </a:r>
          </a:p>
          <a:p>
            <a:pPr lvl="1"/>
            <a:endParaRPr lang="en-US" dirty="0"/>
          </a:p>
        </p:txBody>
      </p:sp>
      <p:sp>
        <p:nvSpPr>
          <p:cNvPr id="4" name="Date Placeholder 3">
            <a:extLst>
              <a:ext uri="{FF2B5EF4-FFF2-40B4-BE49-F238E27FC236}">
                <a16:creationId xmlns:a16="http://schemas.microsoft.com/office/drawing/2014/main" id="{5783FA9A-5846-C34A-A50D-5D10CFBEC087}"/>
              </a:ext>
            </a:extLst>
          </p:cNvPr>
          <p:cNvSpPr>
            <a:spLocks noGrp="1"/>
          </p:cNvSpPr>
          <p:nvPr>
            <p:ph type="dt" sz="half" idx="10"/>
          </p:nvPr>
        </p:nvSpPr>
        <p:spPr/>
        <p:txBody>
          <a:bodyPr/>
          <a:lstStyle/>
          <a:p>
            <a:fld id="{EC1BFC2B-2A4F-E240-BF25-20D2B3C281CF}" type="datetime1">
              <a:rPr lang="en-US" smtClean="0"/>
              <a:t>10/14/19</a:t>
            </a:fld>
            <a:endParaRPr lang="en-US" dirty="0"/>
          </a:p>
        </p:txBody>
      </p:sp>
      <p:sp>
        <p:nvSpPr>
          <p:cNvPr id="5" name="Slide Number Placeholder 4">
            <a:extLst>
              <a:ext uri="{FF2B5EF4-FFF2-40B4-BE49-F238E27FC236}">
                <a16:creationId xmlns:a16="http://schemas.microsoft.com/office/drawing/2014/main" id="{8A07EF38-79C7-CC47-B502-31230EF5C9CF}"/>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3692358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21959-AE6F-194C-9189-11C4FFD7022A}"/>
              </a:ext>
            </a:extLst>
          </p:cNvPr>
          <p:cNvSpPr>
            <a:spLocks noGrp="1"/>
          </p:cNvSpPr>
          <p:nvPr>
            <p:ph type="title"/>
          </p:nvPr>
        </p:nvSpPr>
        <p:spPr/>
        <p:txBody>
          <a:bodyPr/>
          <a:lstStyle/>
          <a:p>
            <a:r>
              <a:rPr lang="en-US" dirty="0"/>
              <a:t>My Last PE Deployment</a:t>
            </a:r>
          </a:p>
        </p:txBody>
      </p:sp>
      <p:sp>
        <p:nvSpPr>
          <p:cNvPr id="3" name="Content Placeholder 2">
            <a:extLst>
              <a:ext uri="{FF2B5EF4-FFF2-40B4-BE49-F238E27FC236}">
                <a16:creationId xmlns:a16="http://schemas.microsoft.com/office/drawing/2014/main" id="{263B657B-F847-5740-AFB1-3D8F972DF371}"/>
              </a:ext>
            </a:extLst>
          </p:cNvPr>
          <p:cNvSpPr>
            <a:spLocks noGrp="1"/>
          </p:cNvSpPr>
          <p:nvPr>
            <p:ph idx="1"/>
          </p:nvPr>
        </p:nvSpPr>
        <p:spPr>
          <a:xfrm>
            <a:off x="838200" y="1825624"/>
            <a:ext cx="10515600" cy="4791991"/>
          </a:xfrm>
        </p:spPr>
        <p:txBody>
          <a:bodyPr>
            <a:normAutofit fontScale="92500" lnSpcReduction="20000"/>
          </a:bodyPr>
          <a:lstStyle/>
          <a:p>
            <a:r>
              <a:rPr lang="en-US" dirty="0"/>
              <a:t>1974 was a year which saw CLAUD JONES perform several missions which resulted in considerable time at sea.  On 31 December 1973, CLAUD JONES received orders to proceed to the Midway Islands for Pony Express Operations involving surveillance of Soviet Units in the Broad Ocean Area.  Within 24 hours of receipt of these orders the ship was </a:t>
            </a:r>
            <a:r>
              <a:rPr lang="en-US" dirty="0" err="1"/>
              <a:t>enroute</a:t>
            </a:r>
            <a:r>
              <a:rPr lang="en-US" dirty="0"/>
              <a:t> Midway ….</a:t>
            </a:r>
          </a:p>
          <a:p>
            <a:r>
              <a:rPr lang="en-US" dirty="0"/>
              <a:t>CLAUD JONES remained at sea for 71 consecutive days despite adverse weather and limited support making use of underway replenishments with the USS PIEDMONT (AD17), USS KIWISHI (AO-146) and USS SACRAMENTO (AOE-1), plus two brief refueling stops in Midway.  The efforts of CLAUD JONES contributed significantly in making this Pony Express Operation a most successful operation…</a:t>
            </a:r>
          </a:p>
          <a:p>
            <a:endParaRPr lang="en-US" dirty="0"/>
          </a:p>
          <a:p>
            <a:r>
              <a:rPr lang="en-US" dirty="0"/>
              <a:t>I was released from active duty  in March  of 1974</a:t>
            </a:r>
            <a:br>
              <a:rPr lang="en-US" dirty="0"/>
            </a:br>
            <a:r>
              <a:rPr lang="en-US" dirty="0"/>
              <a:t> </a:t>
            </a:r>
          </a:p>
          <a:p>
            <a:endParaRPr lang="en-US" dirty="0"/>
          </a:p>
        </p:txBody>
      </p:sp>
      <p:sp>
        <p:nvSpPr>
          <p:cNvPr id="4" name="Date Placeholder 3">
            <a:extLst>
              <a:ext uri="{FF2B5EF4-FFF2-40B4-BE49-F238E27FC236}">
                <a16:creationId xmlns:a16="http://schemas.microsoft.com/office/drawing/2014/main" id="{FAC7C66D-FA57-A14A-9596-FA9DF3E4B483}"/>
              </a:ext>
            </a:extLst>
          </p:cNvPr>
          <p:cNvSpPr>
            <a:spLocks noGrp="1"/>
          </p:cNvSpPr>
          <p:nvPr>
            <p:ph type="dt" sz="half" idx="10"/>
          </p:nvPr>
        </p:nvSpPr>
        <p:spPr/>
        <p:txBody>
          <a:bodyPr/>
          <a:lstStyle/>
          <a:p>
            <a:fld id="{E8083264-7B5F-BF44-B78B-139FA63B55C9}" type="datetime1">
              <a:rPr lang="en-US" smtClean="0"/>
              <a:t>10/14/19</a:t>
            </a:fld>
            <a:endParaRPr lang="en-US" dirty="0"/>
          </a:p>
        </p:txBody>
      </p:sp>
      <p:sp>
        <p:nvSpPr>
          <p:cNvPr id="5" name="Slide Number Placeholder 4">
            <a:extLst>
              <a:ext uri="{FF2B5EF4-FFF2-40B4-BE49-F238E27FC236}">
                <a16:creationId xmlns:a16="http://schemas.microsoft.com/office/drawing/2014/main" id="{0C55B5E5-B107-3D4E-9178-10AAB473E8F4}"/>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2216236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7B87-A18B-1440-8600-2C9D9701245D}"/>
              </a:ext>
            </a:extLst>
          </p:cNvPr>
          <p:cNvSpPr>
            <a:spLocks noGrp="1"/>
          </p:cNvSpPr>
          <p:nvPr>
            <p:ph type="title"/>
          </p:nvPr>
        </p:nvSpPr>
        <p:spPr/>
        <p:txBody>
          <a:bodyPr/>
          <a:lstStyle/>
          <a:p>
            <a:r>
              <a:rPr lang="en-US" dirty="0"/>
              <a:t>MUC Award</a:t>
            </a:r>
          </a:p>
        </p:txBody>
      </p:sp>
      <p:sp>
        <p:nvSpPr>
          <p:cNvPr id="3" name="Content Placeholder 2">
            <a:extLst>
              <a:ext uri="{FF2B5EF4-FFF2-40B4-BE49-F238E27FC236}">
                <a16:creationId xmlns:a16="http://schemas.microsoft.com/office/drawing/2014/main" id="{F05B718C-F5BD-954B-ACCD-D43EA7AD60C6}"/>
              </a:ext>
            </a:extLst>
          </p:cNvPr>
          <p:cNvSpPr>
            <a:spLocks noGrp="1"/>
          </p:cNvSpPr>
          <p:nvPr>
            <p:ph idx="1"/>
          </p:nvPr>
        </p:nvSpPr>
        <p:spPr>
          <a:xfrm>
            <a:off x="838200" y="1825625"/>
            <a:ext cx="10515600" cy="2326245"/>
          </a:xfrm>
        </p:spPr>
        <p:txBody>
          <a:bodyPr/>
          <a:lstStyle/>
          <a:p>
            <a:r>
              <a:rPr lang="en-US" dirty="0"/>
              <a:t>All 4 DEs (and several other units) received  the Meritorious Unit Commendation for IVY GREEN operations in 1970</a:t>
            </a:r>
          </a:p>
          <a:p>
            <a:endParaRPr lang="en-US" dirty="0"/>
          </a:p>
          <a:p>
            <a:r>
              <a:rPr lang="en-US" dirty="0"/>
              <a:t>In a declassified 1973 CINCPAC command history IVY GREEN was described as follows:</a:t>
            </a:r>
          </a:p>
        </p:txBody>
      </p:sp>
      <p:sp>
        <p:nvSpPr>
          <p:cNvPr id="4" name="TextBox 3">
            <a:extLst>
              <a:ext uri="{FF2B5EF4-FFF2-40B4-BE49-F238E27FC236}">
                <a16:creationId xmlns:a16="http://schemas.microsoft.com/office/drawing/2014/main" id="{4471F626-898B-F64B-8EE1-D1F9AC52722D}"/>
              </a:ext>
            </a:extLst>
          </p:cNvPr>
          <p:cNvSpPr txBox="1"/>
          <p:nvPr/>
        </p:nvSpPr>
        <p:spPr>
          <a:xfrm>
            <a:off x="1062681" y="4547286"/>
            <a:ext cx="9020433" cy="1200329"/>
          </a:xfrm>
          <a:prstGeom prst="rect">
            <a:avLst/>
          </a:prstGeom>
          <a:noFill/>
        </p:spPr>
        <p:txBody>
          <a:bodyPr wrap="square" rtlCol="0">
            <a:spAutoFit/>
          </a:bodyPr>
          <a:lstStyle/>
          <a:p>
            <a:r>
              <a:rPr lang="en-US" b="1" dirty="0"/>
              <a:t>“IVY GREEN operations were supplementary collection operations against foreign missile and space activities. Soviet tests monitored by the United States were conducted periodically during 1970 both in the mid-Pacific broad ocean area and in the Kamchatka Peninsula area. …”</a:t>
            </a:r>
            <a:endParaRPr lang="en-US" dirty="0"/>
          </a:p>
        </p:txBody>
      </p:sp>
      <p:sp>
        <p:nvSpPr>
          <p:cNvPr id="5" name="Date Placeholder 4">
            <a:extLst>
              <a:ext uri="{FF2B5EF4-FFF2-40B4-BE49-F238E27FC236}">
                <a16:creationId xmlns:a16="http://schemas.microsoft.com/office/drawing/2014/main" id="{7D5D421E-0EAE-4B49-9647-AF97D246953F}"/>
              </a:ext>
            </a:extLst>
          </p:cNvPr>
          <p:cNvSpPr>
            <a:spLocks noGrp="1"/>
          </p:cNvSpPr>
          <p:nvPr>
            <p:ph type="dt" sz="half" idx="10"/>
          </p:nvPr>
        </p:nvSpPr>
        <p:spPr/>
        <p:txBody>
          <a:bodyPr/>
          <a:lstStyle/>
          <a:p>
            <a:fld id="{E934604A-76AA-C340-9B8E-E6F99C7B8B77}" type="datetime1">
              <a:rPr lang="en-US" smtClean="0"/>
              <a:t>10/14/19</a:t>
            </a:fld>
            <a:endParaRPr lang="en-US" dirty="0"/>
          </a:p>
        </p:txBody>
      </p:sp>
      <p:sp>
        <p:nvSpPr>
          <p:cNvPr id="6" name="Slide Number Placeholder 5">
            <a:extLst>
              <a:ext uri="{FF2B5EF4-FFF2-40B4-BE49-F238E27FC236}">
                <a16:creationId xmlns:a16="http://schemas.microsoft.com/office/drawing/2014/main" id="{98A46896-2F53-9246-A318-B953EA7ACDF9}"/>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2249034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CCD9-9EA1-4A42-A926-B4B2B666ADD5}"/>
              </a:ext>
            </a:extLst>
          </p:cNvPr>
          <p:cNvSpPr>
            <a:spLocks noGrp="1"/>
          </p:cNvSpPr>
          <p:nvPr>
            <p:ph type="title"/>
          </p:nvPr>
        </p:nvSpPr>
        <p:spPr/>
        <p:txBody>
          <a:bodyPr/>
          <a:lstStyle/>
          <a:p>
            <a:r>
              <a:rPr lang="en-US" dirty="0"/>
              <a:t>The End Service for the DEs</a:t>
            </a:r>
          </a:p>
        </p:txBody>
      </p:sp>
      <p:sp>
        <p:nvSpPr>
          <p:cNvPr id="3" name="Content Placeholder 2">
            <a:extLst>
              <a:ext uri="{FF2B5EF4-FFF2-40B4-BE49-F238E27FC236}">
                <a16:creationId xmlns:a16="http://schemas.microsoft.com/office/drawing/2014/main" id="{5F3DF6D3-B197-5F42-8362-3CFE2C9AD77F}"/>
              </a:ext>
            </a:extLst>
          </p:cNvPr>
          <p:cNvSpPr>
            <a:spLocks noGrp="1"/>
          </p:cNvSpPr>
          <p:nvPr>
            <p:ph idx="1"/>
          </p:nvPr>
        </p:nvSpPr>
        <p:spPr/>
        <p:txBody>
          <a:bodyPr/>
          <a:lstStyle/>
          <a:p>
            <a:r>
              <a:rPr lang="en-US" dirty="0"/>
              <a:t>Claud Jones  	DE-1033	Sold to Indonesia 	December 1974</a:t>
            </a:r>
          </a:p>
          <a:p>
            <a:r>
              <a:rPr lang="en-US" dirty="0"/>
              <a:t>John R Perry	DE-1034	Sold to Indonesia 	February 1973</a:t>
            </a:r>
          </a:p>
          <a:p>
            <a:r>
              <a:rPr lang="en-US" dirty="0"/>
              <a:t>Charles Berry	DE-1035	Sold to Indonesia	January 1974</a:t>
            </a:r>
          </a:p>
          <a:p>
            <a:r>
              <a:rPr lang="en-US" dirty="0"/>
              <a:t>McMorris		DE-1036	Sold to Indonesia	December 1974</a:t>
            </a:r>
          </a:p>
          <a:p>
            <a:endParaRPr lang="en-US" dirty="0"/>
          </a:p>
          <a:p>
            <a:r>
              <a:rPr lang="en-US" dirty="0"/>
              <a:t>More cost-effective telemetry collection assets were available		</a:t>
            </a:r>
          </a:p>
        </p:txBody>
      </p:sp>
      <p:sp>
        <p:nvSpPr>
          <p:cNvPr id="4" name="Date Placeholder 3">
            <a:extLst>
              <a:ext uri="{FF2B5EF4-FFF2-40B4-BE49-F238E27FC236}">
                <a16:creationId xmlns:a16="http://schemas.microsoft.com/office/drawing/2014/main" id="{521E30A9-3A1C-7943-A90A-801C4E7961F1}"/>
              </a:ext>
            </a:extLst>
          </p:cNvPr>
          <p:cNvSpPr>
            <a:spLocks noGrp="1"/>
          </p:cNvSpPr>
          <p:nvPr>
            <p:ph type="dt" sz="half" idx="10"/>
          </p:nvPr>
        </p:nvSpPr>
        <p:spPr/>
        <p:txBody>
          <a:bodyPr/>
          <a:lstStyle/>
          <a:p>
            <a:fld id="{AC7A632E-8DD3-3747-BBD7-5A77F2A3B389}" type="datetime1">
              <a:rPr lang="en-US" smtClean="0"/>
              <a:t>10/14/19</a:t>
            </a:fld>
            <a:endParaRPr lang="en-US" dirty="0"/>
          </a:p>
        </p:txBody>
      </p:sp>
      <p:sp>
        <p:nvSpPr>
          <p:cNvPr id="5" name="Slide Number Placeholder 4">
            <a:extLst>
              <a:ext uri="{FF2B5EF4-FFF2-40B4-BE49-F238E27FC236}">
                <a16:creationId xmlns:a16="http://schemas.microsoft.com/office/drawing/2014/main" id="{070D7450-7BD6-E548-A9DE-58019115BB8D}"/>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2698080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8DA0-99CA-E742-B2D6-D1F4D3BF3F87}"/>
              </a:ext>
            </a:extLst>
          </p:cNvPr>
          <p:cNvSpPr>
            <a:spLocks noGrp="1"/>
          </p:cNvSpPr>
          <p:nvPr>
            <p:ph type="title"/>
          </p:nvPr>
        </p:nvSpPr>
        <p:spPr/>
        <p:txBody>
          <a:bodyPr/>
          <a:lstStyle/>
          <a:p>
            <a:r>
              <a:rPr lang="en-US" dirty="0"/>
              <a:t>Motivation, Declassification and Action</a:t>
            </a:r>
          </a:p>
        </p:txBody>
      </p:sp>
      <p:sp>
        <p:nvSpPr>
          <p:cNvPr id="3" name="Content Placeholder 2">
            <a:extLst>
              <a:ext uri="{FF2B5EF4-FFF2-40B4-BE49-F238E27FC236}">
                <a16:creationId xmlns:a16="http://schemas.microsoft.com/office/drawing/2014/main" id="{332E71A9-A5C1-FE47-8202-7A07E4B58534}"/>
              </a:ext>
            </a:extLst>
          </p:cNvPr>
          <p:cNvSpPr>
            <a:spLocks noGrp="1"/>
          </p:cNvSpPr>
          <p:nvPr>
            <p:ph idx="1"/>
          </p:nvPr>
        </p:nvSpPr>
        <p:spPr/>
        <p:txBody>
          <a:bodyPr/>
          <a:lstStyle/>
          <a:p>
            <a:r>
              <a:rPr lang="en-US" dirty="0"/>
              <a:t>Motivation:  I wanted to record this part of my life for my family and for the families of the men with whom I served on the DEs.</a:t>
            </a:r>
          </a:p>
          <a:p>
            <a:r>
              <a:rPr lang="en-US" dirty="0"/>
              <a:t>Action:  I started collecting declassified documents and filing FOIA requests in 2015</a:t>
            </a:r>
          </a:p>
          <a:p>
            <a:r>
              <a:rPr lang="en-US" dirty="0"/>
              <a:t>Declassification:  The NSA report on telemetry intercept during the  cold war led me to believe much of the subject matter was no longer sensitive.</a:t>
            </a:r>
          </a:p>
          <a:p>
            <a:endParaRPr lang="en-US" dirty="0"/>
          </a:p>
          <a:p>
            <a:endParaRPr lang="en-US" dirty="0"/>
          </a:p>
        </p:txBody>
      </p:sp>
      <p:sp>
        <p:nvSpPr>
          <p:cNvPr id="4" name="Date Placeholder 3">
            <a:extLst>
              <a:ext uri="{FF2B5EF4-FFF2-40B4-BE49-F238E27FC236}">
                <a16:creationId xmlns:a16="http://schemas.microsoft.com/office/drawing/2014/main" id="{0C78EFF6-7F0E-EA4C-A30C-7187B954A0C8}"/>
              </a:ext>
            </a:extLst>
          </p:cNvPr>
          <p:cNvSpPr>
            <a:spLocks noGrp="1"/>
          </p:cNvSpPr>
          <p:nvPr>
            <p:ph type="dt" sz="half" idx="10"/>
          </p:nvPr>
        </p:nvSpPr>
        <p:spPr/>
        <p:txBody>
          <a:bodyPr/>
          <a:lstStyle/>
          <a:p>
            <a:fld id="{E6B3D74D-837A-8E4B-8294-7B5AEC54EA9F}" type="datetime1">
              <a:rPr lang="en-US" smtClean="0"/>
              <a:t>10/14/19</a:t>
            </a:fld>
            <a:endParaRPr lang="en-US" dirty="0"/>
          </a:p>
        </p:txBody>
      </p:sp>
      <p:sp>
        <p:nvSpPr>
          <p:cNvPr id="5" name="Slide Number Placeholder 4">
            <a:extLst>
              <a:ext uri="{FF2B5EF4-FFF2-40B4-BE49-F238E27FC236}">
                <a16:creationId xmlns:a16="http://schemas.microsoft.com/office/drawing/2014/main" id="{0EC4AF44-3BD6-4F4E-8817-E35AE15D7D83}"/>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949918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ADDDB-0C80-4A41-8534-A5F94EAC3F21}"/>
              </a:ext>
            </a:extLst>
          </p:cNvPr>
          <p:cNvSpPr>
            <a:spLocks noGrp="1"/>
          </p:cNvSpPr>
          <p:nvPr>
            <p:ph type="title"/>
          </p:nvPr>
        </p:nvSpPr>
        <p:spPr>
          <a:xfrm>
            <a:off x="494272" y="1691117"/>
            <a:ext cx="6487298" cy="2192724"/>
          </a:xfrm>
        </p:spPr>
        <p:txBody>
          <a:bodyPr>
            <a:normAutofit fontScale="90000"/>
          </a:bodyPr>
          <a:lstStyle/>
          <a:p>
            <a:pPr algn="ctr" fontAlgn="ctr"/>
            <a:r>
              <a:rPr lang="en-US" dirty="0"/>
              <a:t>1033-Class Destroyer Escorts</a:t>
            </a:r>
            <a:br>
              <a:rPr lang="en-US" dirty="0"/>
            </a:br>
            <a:r>
              <a:rPr lang="en-US" dirty="0"/>
              <a:t>and</a:t>
            </a:r>
            <a:br>
              <a:rPr lang="en-US" dirty="0"/>
            </a:br>
            <a:r>
              <a:rPr lang="en-US" dirty="0"/>
              <a:t>Pony Express</a:t>
            </a:r>
          </a:p>
        </p:txBody>
      </p:sp>
      <p:pic>
        <p:nvPicPr>
          <p:cNvPr id="8" name="Content Placeholder 7">
            <a:extLst>
              <a:ext uri="{FF2B5EF4-FFF2-40B4-BE49-F238E27FC236}">
                <a16:creationId xmlns:a16="http://schemas.microsoft.com/office/drawing/2014/main" id="{88BB6F62-532F-0E49-B595-DABA5389D60D}"/>
              </a:ext>
            </a:extLst>
          </p:cNvPr>
          <p:cNvPicPr>
            <a:picLocks noGrp="1" noChangeAspect="1"/>
          </p:cNvPicPr>
          <p:nvPr>
            <p:ph idx="1"/>
          </p:nvPr>
        </p:nvPicPr>
        <p:blipFill rotWithShape="1">
          <a:blip r:embed="rId3"/>
          <a:srcRect l="76" t="6948" r="1" b="2378"/>
          <a:stretch/>
        </p:blipFill>
        <p:spPr>
          <a:xfrm>
            <a:off x="7080422" y="1691118"/>
            <a:ext cx="3953563" cy="4240126"/>
          </a:xfrm>
        </p:spPr>
      </p:pic>
      <p:sp>
        <p:nvSpPr>
          <p:cNvPr id="4" name="Date Placeholder 3">
            <a:extLst>
              <a:ext uri="{FF2B5EF4-FFF2-40B4-BE49-F238E27FC236}">
                <a16:creationId xmlns:a16="http://schemas.microsoft.com/office/drawing/2014/main" id="{9E161206-0694-CF4F-A869-D4D794DA74AC}"/>
              </a:ext>
            </a:extLst>
          </p:cNvPr>
          <p:cNvSpPr>
            <a:spLocks noGrp="1"/>
          </p:cNvSpPr>
          <p:nvPr>
            <p:ph type="dt" sz="half" idx="10"/>
          </p:nvPr>
        </p:nvSpPr>
        <p:spPr/>
        <p:txBody>
          <a:bodyPr/>
          <a:lstStyle/>
          <a:p>
            <a:fld id="{E52D02DB-524E-224F-B5D3-E3D13A41B945}" type="datetime1">
              <a:rPr lang="en-US" smtClean="0"/>
              <a:t>10/14/19</a:t>
            </a:fld>
            <a:endParaRPr lang="en-US" dirty="0"/>
          </a:p>
        </p:txBody>
      </p:sp>
      <p:sp>
        <p:nvSpPr>
          <p:cNvPr id="5" name="Slide Number Placeholder 4">
            <a:extLst>
              <a:ext uri="{FF2B5EF4-FFF2-40B4-BE49-F238E27FC236}">
                <a16:creationId xmlns:a16="http://schemas.microsoft.com/office/drawing/2014/main" id="{B2B8B5BF-BEFB-7E4D-9F10-2FBDB7F934EC}"/>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24416919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6234</TotalTime>
  <Words>2971</Words>
  <Application>Microsoft Macintosh PowerPoint</Application>
  <PresentationFormat>Widescreen</PresentationFormat>
  <Paragraphs>460</Paragraphs>
  <Slides>23</Slides>
  <Notes>23</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1033-Class Destroyer Escorts and Pony Express</vt:lpstr>
      <vt:lpstr>Background</vt:lpstr>
      <vt:lpstr>SALT did not limit missile range</vt:lpstr>
      <vt:lpstr>Telemetry Collection Assets </vt:lpstr>
      <vt:lpstr>The Hidden Assets:</vt:lpstr>
      <vt:lpstr>Claud Jones Class Destroyer Escorts</vt:lpstr>
      <vt:lpstr>Telemetry Intercept Suite</vt:lpstr>
      <vt:lpstr>Telemetry Intercept Suite</vt:lpstr>
      <vt:lpstr>Telemetry Intercept Suite</vt:lpstr>
      <vt:lpstr>Telemetry Intercept Suite</vt:lpstr>
      <vt:lpstr>Pros and Cons of using the DEs</vt:lpstr>
      <vt:lpstr>Mission Profile</vt:lpstr>
      <vt:lpstr>Mission Profile</vt:lpstr>
      <vt:lpstr>Mission Profile</vt:lpstr>
      <vt:lpstr>Mission Profile</vt:lpstr>
      <vt:lpstr>Mission Profile</vt:lpstr>
      <vt:lpstr>Mission Profile</vt:lpstr>
      <vt:lpstr>Mission Profile</vt:lpstr>
      <vt:lpstr>My Last PE Deployment</vt:lpstr>
      <vt:lpstr>MUC Award</vt:lpstr>
      <vt:lpstr>The End Service for the DEs</vt:lpstr>
      <vt:lpstr>Motivation, Declassification and Action</vt:lpstr>
      <vt:lpstr>1033-Class Destroyer Escorts and Pony Express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1033-Class Destroyer Escorts and Pony Express</dc:title>
  <dc:creator>Mark Borgerson</dc:creator>
  <cp:lastModifiedBy>Mark Borgerson</cp:lastModifiedBy>
  <cp:revision>85</cp:revision>
  <cp:lastPrinted>2019-08-07T21:37:46Z</cp:lastPrinted>
  <dcterms:created xsi:type="dcterms:W3CDTF">2019-07-18T21:55:52Z</dcterms:created>
  <dcterms:modified xsi:type="dcterms:W3CDTF">2019-10-14T17:28:46Z</dcterms:modified>
</cp:coreProperties>
</file>